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90" r:id="rId1"/>
  </p:sldMasterIdLst>
  <p:notesMasterIdLst>
    <p:notesMasterId r:id="rId24"/>
  </p:notesMasterIdLst>
  <p:handoutMasterIdLst>
    <p:handoutMasterId r:id="rId25"/>
  </p:handoutMasterIdLst>
  <p:sldIdLst>
    <p:sldId id="626" r:id="rId2"/>
    <p:sldId id="600" r:id="rId3"/>
    <p:sldId id="601" r:id="rId4"/>
    <p:sldId id="627" r:id="rId5"/>
    <p:sldId id="602" r:id="rId6"/>
    <p:sldId id="628" r:id="rId7"/>
    <p:sldId id="603" r:id="rId8"/>
    <p:sldId id="604" r:id="rId9"/>
    <p:sldId id="624" r:id="rId10"/>
    <p:sldId id="605" r:id="rId11"/>
    <p:sldId id="606" r:id="rId12"/>
    <p:sldId id="629" r:id="rId13"/>
    <p:sldId id="607" r:id="rId14"/>
    <p:sldId id="630" r:id="rId15"/>
    <p:sldId id="608" r:id="rId16"/>
    <p:sldId id="609" r:id="rId17"/>
    <p:sldId id="610" r:id="rId18"/>
    <p:sldId id="611" r:id="rId19"/>
    <p:sldId id="612" r:id="rId20"/>
    <p:sldId id="613" r:id="rId21"/>
    <p:sldId id="614" r:id="rId22"/>
    <p:sldId id="267" r:id="rId2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3C1A"/>
    <a:srgbClr val="EB5346"/>
    <a:srgbClr val="EF4728"/>
    <a:srgbClr val="FF7E79"/>
    <a:srgbClr val="80210E"/>
    <a:srgbClr val="F8CDC4"/>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2977"/>
  </p:normalViewPr>
  <p:slideViewPr>
    <p:cSldViewPr snapToGrid="0">
      <p:cViewPr varScale="1">
        <p:scale>
          <a:sx n="69" d="100"/>
          <a:sy n="69" d="100"/>
        </p:scale>
        <p:origin x="78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DCAC85-4D9A-A54F-8756-5A45D5D449EE}"/>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9E6C9377-EA2A-BC49-813B-E009E7C25A95}"/>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6707D429-8342-5C4B-9D7B-B58AB6EA9D75}" type="datetimeFigureOut">
              <a:rPr lang="en-US" smtClean="0"/>
              <a:t>11/20/2023</a:t>
            </a:fld>
            <a:endParaRPr lang="en-US"/>
          </a:p>
        </p:txBody>
      </p:sp>
      <p:sp>
        <p:nvSpPr>
          <p:cNvPr id="4" name="Footer Placeholder 3">
            <a:extLst>
              <a:ext uri="{FF2B5EF4-FFF2-40B4-BE49-F238E27FC236}">
                <a16:creationId xmlns="" xmlns:a16="http://schemas.microsoft.com/office/drawing/2014/main" id="{FDA85C8A-3676-3F42-BFAA-4C4AB8A9397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38666CA7-3A8C-B244-AE9F-6FBE0BBCA6E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6471A86-F7D8-F146-8389-8DA4F24EB34E}" type="slidenum">
              <a:rPr lang="en-US" smtClean="0"/>
              <a:t>‹#›</a:t>
            </a:fld>
            <a:endParaRPr lang="en-US"/>
          </a:p>
        </p:txBody>
      </p:sp>
    </p:spTree>
    <p:extLst>
      <p:ext uri="{BB962C8B-B14F-4D97-AF65-F5344CB8AC3E}">
        <p14:creationId xmlns:p14="http://schemas.microsoft.com/office/powerpoint/2010/main" val="262736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11/20/2023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22</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3DC4F8-099E-1C4D-AF8A-CABEFFD874AC}"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00062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EF4E87-4C02-B343-85F2-6DFAC753234F}"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8909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2142FF-818A-4C47-B288-1F460F39CE3D}"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080062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F3D7C9-761A-D944-B91A-C242B134C452}"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4393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10B2F-3B11-B947-B405-93CE7FDCB44D}" type="datetime1">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50529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C98FFB-8C9C-D542-8DEB-653BE9505296}"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9529678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0FD75F-FD2B-114F-BEDA-9C91CBE35001}" type="datetime1">
              <a:rPr lang="en-US" smtClean="0"/>
              <a:t>11/20/2023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944510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4AE216-3220-1F49-AED3-D0880FF3B7AC}" type="datetime1">
              <a:rPr lang="en-US" smtClean="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1120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4C668F6-35C6-6740-AF13-C372B957A335}" type="datetime1">
              <a:rPr lang="en-US" smtClean="0"/>
              <a:t>11/20/2023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37945155"/>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80A008A-D9FA-3249-9629-85F55E1CC051}" type="datetime1">
              <a:rPr lang="en-US" smtClean="0"/>
              <a:t>11/20/2023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134919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ED3E4D-CD1E-ED4F-9BC7-F0E098EEAA71}" type="datetime1">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3324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0CF1908-AA7B-0E4B-B7CA-3D76F59AF3F5}" type="datetime1">
              <a:rPr lang="en-US" smtClean="0"/>
              <a:t>11/20/2023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240844"/>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399309" y="2571794"/>
            <a:ext cx="8340435"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r>
              <a:rPr lang="en-US" sz="3200" b="1" dirty="0" smtClean="0">
                <a:solidFill>
                  <a:srgbClr val="C00000"/>
                </a:solidFill>
                <a:latin typeface="Times New Roman" panose="02020603050405020304" pitchFamily="18" charset="0"/>
                <a:cs typeface="Times New Roman" pitchFamily="18" charset="0"/>
              </a:rPr>
              <a:t>HISTORY OF THE EMERGENCE OF  INDEPENDENT BANGLADESH</a:t>
            </a:r>
            <a:endParaRPr lang="en-US" sz="3200" b="1" dirty="0">
              <a:solidFill>
                <a:srgbClr val="C00000"/>
              </a:solidFill>
              <a:latin typeface="Times New Roman" panose="02020603050405020304" pitchFamily="18" charset="0"/>
              <a:cs typeface="Times New Roman" pitchFamily="18" charset="0"/>
            </a:endParaRPr>
          </a:p>
        </p:txBody>
      </p:sp>
      <p:sp>
        <p:nvSpPr>
          <p:cNvPr id="5" name="TextBox 4"/>
          <p:cNvSpPr txBox="1"/>
          <p:nvPr/>
        </p:nvSpPr>
        <p:spPr>
          <a:xfrm>
            <a:off x="1260437" y="4331990"/>
            <a:ext cx="8479307" cy="1969770"/>
          </a:xfrm>
          <a:prstGeom prst="rect">
            <a:avLst/>
          </a:prstGeom>
          <a:noFill/>
        </p:spPr>
        <p:txBody>
          <a:bodyPr wrap="square" rtlCol="0">
            <a:spAutoFit/>
          </a:bodyPr>
          <a:lstStyle/>
          <a:p>
            <a:pPr algn="r">
              <a:lnSpc>
                <a:spcPct val="100000"/>
              </a:lnSpc>
            </a:pPr>
            <a:r>
              <a:rPr lang="en-US" sz="2800" b="1" dirty="0">
                <a:solidFill>
                  <a:srgbClr val="80210E"/>
                </a:solidFill>
                <a:latin typeface="Times New Roman" pitchFamily="18" charset="0"/>
                <a:ea typeface="Britannic Bold" charset="0"/>
                <a:cs typeface="Times New Roman" pitchFamily="18" charset="0"/>
              </a:rPr>
              <a:t>Dr. Md. Abdul </a:t>
            </a:r>
            <a:r>
              <a:rPr lang="en-US" sz="2800" b="1" dirty="0" err="1">
                <a:solidFill>
                  <a:srgbClr val="80210E"/>
                </a:solidFill>
                <a:latin typeface="Times New Roman" pitchFamily="18" charset="0"/>
                <a:ea typeface="Britannic Bold" charset="0"/>
                <a:cs typeface="Times New Roman" pitchFamily="18" charset="0"/>
              </a:rPr>
              <a:t>Alim</a:t>
            </a:r>
            <a:endParaRPr lang="en-US" sz="2800" b="1" dirty="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a:solidFill>
                  <a:srgbClr val="80210E"/>
                </a:solidFill>
                <a:latin typeface="Times New Roman" pitchFamily="18" charset="0"/>
                <a:ea typeface="Britannic Bold" charset="0"/>
                <a:cs typeface="Times New Roman" pitchFamily="18" charset="0"/>
              </a:rPr>
              <a:t>B. A (Hon’s), M. A (History), M. Phil (Raj), Ph. D (Raj)</a:t>
            </a:r>
          </a:p>
          <a:p>
            <a:pPr algn="r">
              <a:lnSpc>
                <a:spcPct val="100000"/>
              </a:lnSpc>
            </a:pPr>
            <a:r>
              <a:rPr lang="en-US" sz="2300" dirty="0">
                <a:latin typeface="Times New Roman" pitchFamily="18" charset="0"/>
                <a:cs typeface="Times New Roman" pitchFamily="18" charset="0"/>
              </a:rPr>
              <a:t>Email:doctorabdulalim64@gmail.com</a:t>
            </a: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01718-787466</a:t>
            </a:r>
            <a:endParaRPr lang="en-US" sz="2300" dirty="0">
              <a:latin typeface="Times New Roman" pitchFamily="18" charset="0"/>
              <a:ea typeface="Britannic Bold" charset="0"/>
              <a:cs typeface="Times New Roman" pitchFamily="18"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 xmlns:a16="http://schemas.microsoft.com/office/drawing/2014/main"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 xmlns:a16="http://schemas.microsoft.com/office/drawing/2014/main" id="{D108A9A9-8A4D-A242-B00C-BD1F5C3076B1}"/>
              </a:ext>
            </a:extLst>
          </p:cNvPr>
          <p:cNvPicPr>
            <a:picLocks noChangeAspect="1"/>
          </p:cNvPicPr>
          <p:nvPr/>
        </p:nvPicPr>
        <p:blipFill>
          <a:blip r:embed="rId2"/>
          <a:stretch>
            <a:fillRect/>
          </a:stretch>
        </p:blipFill>
        <p:spPr>
          <a:xfrm>
            <a:off x="4870216" y="619095"/>
            <a:ext cx="2244053" cy="2037600"/>
          </a:xfrm>
          <a:prstGeom prst="rect">
            <a:avLst/>
          </a:prstGeom>
        </p:spPr>
      </p:pic>
    </p:spTree>
    <p:extLst>
      <p:ext uri="{BB962C8B-B14F-4D97-AF65-F5344CB8AC3E}">
        <p14:creationId xmlns:p14="http://schemas.microsoft.com/office/powerpoint/2010/main" val="2767322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817BAED-2982-8040-AC99-9F22720A1AE0}"/>
              </a:ext>
            </a:extLst>
          </p:cNvPr>
          <p:cNvSpPr>
            <a:spLocks noGrp="1"/>
          </p:cNvSpPr>
          <p:nvPr>
            <p:ph idx="1"/>
          </p:nvPr>
        </p:nvSpPr>
        <p:spPr>
          <a:xfrm>
            <a:off x="6636327" y="1845734"/>
            <a:ext cx="4519352" cy="3945466"/>
          </a:xfrm>
        </p:spPr>
        <p:txBody>
          <a:bodyPr>
            <a:normAutofit fontScale="77500" lnSpcReduction="20000"/>
          </a:bodyPr>
          <a:lstStyle/>
          <a:p>
            <a:pPr marL="266700" indent="0" algn="just">
              <a:buNone/>
            </a:pPr>
            <a:r>
              <a:rPr lang="en-US" dirty="0">
                <a:solidFill>
                  <a:schemeClr val="tx1"/>
                </a:solidFill>
                <a:latin typeface="Times New Roman" panose="02020603050405020304" pitchFamily="18" charset="0"/>
                <a:cs typeface="Times New Roman" panose="02020603050405020304" pitchFamily="18" charset="0"/>
              </a:rPr>
              <a:t>In the height of civic unrest, Governor-General of Pakistan Muhammad Ali </a:t>
            </a:r>
            <a:r>
              <a:rPr lang="en-US" dirty="0" err="1">
                <a:solidFill>
                  <a:schemeClr val="tx1"/>
                </a:solidFill>
                <a:latin typeface="Times New Roman" panose="02020603050405020304" pitchFamily="18" charset="0"/>
                <a:cs typeface="Times New Roman" panose="02020603050405020304" pitchFamily="18" charset="0"/>
              </a:rPr>
              <a:t>Zinnah</a:t>
            </a:r>
            <a:r>
              <a:rPr lang="en-US" dirty="0">
                <a:solidFill>
                  <a:schemeClr val="tx1"/>
                </a:solidFill>
                <a:latin typeface="Times New Roman" panose="02020603050405020304" pitchFamily="18" charset="0"/>
                <a:cs typeface="Times New Roman" panose="02020603050405020304" pitchFamily="18" charset="0"/>
              </a:rPr>
              <a:t> arrived in Dhaka on 19 March 1948. On 21 March, at a civic reception at </a:t>
            </a:r>
            <a:r>
              <a:rPr lang="en-US" dirty="0" err="1">
                <a:solidFill>
                  <a:schemeClr val="tx1"/>
                </a:solidFill>
                <a:latin typeface="Times New Roman" panose="02020603050405020304" pitchFamily="18" charset="0"/>
                <a:cs typeface="Times New Roman" panose="02020603050405020304" pitchFamily="18" charset="0"/>
              </a:rPr>
              <a:t>Rescourse</a:t>
            </a:r>
            <a:r>
              <a:rPr lang="en-US" dirty="0">
                <a:solidFill>
                  <a:schemeClr val="tx1"/>
                </a:solidFill>
                <a:latin typeface="Times New Roman" panose="02020603050405020304" pitchFamily="18" charset="0"/>
                <a:cs typeface="Times New Roman" panose="02020603050405020304" pitchFamily="18" charset="0"/>
              </a:rPr>
              <a:t> Ground, he claimed that the language issue was designed by a "fifth column" to divide Pakistani Muslims. Jinnah further declared that "Urdu, and only Urdu" embodied the spirit of Muslim nations and would remain as the state language, those who disagreed with his views as "Enemies of Pakistan". </a:t>
            </a:r>
          </a:p>
          <a:p>
            <a:pPr marL="266700" indent="0" algn="just">
              <a:buNone/>
            </a:pPr>
            <a:r>
              <a:rPr lang="en-US" dirty="0">
                <a:solidFill>
                  <a:schemeClr val="tx1"/>
                </a:solidFill>
                <a:latin typeface="Times New Roman" panose="02020603050405020304" pitchFamily="18" charset="0"/>
                <a:cs typeface="Times New Roman" panose="02020603050405020304" pitchFamily="18" charset="0"/>
              </a:rPr>
              <a:t>Jinnah delivered a similar speech at Curzon Hall of the University of Dhaka on 24 March. At both meetings, Jinnah was interrupted by large segments of the audience. He later called a meeting of a state language committee of action, and overruled the contract that was signed by Khawaja </a:t>
            </a:r>
            <a:r>
              <a:rPr lang="en-US" dirty="0" err="1">
                <a:solidFill>
                  <a:schemeClr val="tx1"/>
                </a:solidFill>
                <a:latin typeface="Times New Roman" panose="02020603050405020304" pitchFamily="18" charset="0"/>
                <a:cs typeface="Times New Roman" panose="02020603050405020304" pitchFamily="18" charset="0"/>
              </a:rPr>
              <a:t>Nazimuddin</a:t>
            </a:r>
            <a:r>
              <a:rPr lang="en-US" dirty="0">
                <a:solidFill>
                  <a:schemeClr val="tx1"/>
                </a:solidFill>
                <a:latin typeface="Times New Roman" panose="02020603050405020304" pitchFamily="18" charset="0"/>
                <a:cs typeface="Times New Roman" panose="02020603050405020304" pitchFamily="18" charset="0"/>
              </a:rPr>
              <a:t> with the student leaders. Before Jinnah left Dhaka on 28 March, he delivered a speech on radio repeating his "Urdu-only" policy.</a:t>
            </a:r>
          </a:p>
        </p:txBody>
      </p:sp>
      <p:sp>
        <p:nvSpPr>
          <p:cNvPr id="5" name="Title 1">
            <a:extLst>
              <a:ext uri="{FF2B5EF4-FFF2-40B4-BE49-F238E27FC236}">
                <a16:creationId xmlns="" xmlns:a16="http://schemas.microsoft.com/office/drawing/2014/main" id="{F86C51AF-1198-FE44-A853-1792F00BAC2E}"/>
              </a:ext>
            </a:extLst>
          </p:cNvPr>
          <p:cNvSpPr>
            <a:spLocks noGrp="1"/>
          </p:cNvSpPr>
          <p:nvPr>
            <p:ph type="title"/>
          </p:nvPr>
        </p:nvSpPr>
        <p:spPr>
          <a:xfrm>
            <a:off x="1097280" y="762000"/>
            <a:ext cx="10058400" cy="975360"/>
          </a:xfrm>
        </p:spPr>
        <p:txBody>
          <a:bodyPr>
            <a:no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GOVERNOR-GENERAL OF PAKISTAN MUHAMMAD ALI ZINNAH’S DECLARATION</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5122" name="Picture 2" descr="22 | February | 2014 | BANGLADESH - Audacity of Hope | Pag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45734"/>
            <a:ext cx="5539047" cy="394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442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5E1E4E-34E1-B143-93FB-D39B4E233EC7}"/>
              </a:ext>
            </a:extLst>
          </p:cNvPr>
          <p:cNvSpPr>
            <a:spLocks noGrp="1"/>
          </p:cNvSpPr>
          <p:nvPr>
            <p:ph idx="1"/>
          </p:nvPr>
        </p:nvSpPr>
        <p:spPr>
          <a:xfrm>
            <a:off x="7121236" y="1845734"/>
            <a:ext cx="4034443" cy="4084011"/>
          </a:xfrm>
        </p:spPr>
        <p:txBody>
          <a:bodyPr>
            <a:normAutofit lnSpcReduction="10000"/>
          </a:bodyPr>
          <a:lstStyle/>
          <a:p>
            <a:pPr marL="266700" indent="0" algn="just">
              <a:spcBef>
                <a:spcPts val="600"/>
              </a:spcBef>
              <a:buNone/>
            </a:pPr>
            <a:endParaRPr lang="en-US" dirty="0" smtClean="0">
              <a:solidFill>
                <a:schemeClr val="tx1"/>
              </a:solidFill>
              <a:latin typeface="Times New Roman" panose="02020603050405020304" pitchFamily="18" charset="0"/>
              <a:cs typeface="Times New Roman" panose="02020603050405020304" pitchFamily="18" charset="0"/>
            </a:endParaRPr>
          </a:p>
          <a:p>
            <a:pPr marL="26670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Urdu-Bengali controversy was reignited when Jinnah's successor, governor-general Khawaja </a:t>
            </a:r>
            <a:r>
              <a:rPr lang="en-US" dirty="0" err="1">
                <a:solidFill>
                  <a:schemeClr val="tx1"/>
                </a:solidFill>
                <a:latin typeface="Times New Roman" panose="02020603050405020304" pitchFamily="18" charset="0"/>
                <a:cs typeface="Times New Roman" panose="02020603050405020304" pitchFamily="18" charset="0"/>
              </a:rPr>
              <a:t>Nazimuddin</a:t>
            </a:r>
            <a:r>
              <a:rPr lang="en-US" dirty="0">
                <a:solidFill>
                  <a:schemeClr val="tx1"/>
                </a:solidFill>
                <a:latin typeface="Times New Roman" panose="02020603050405020304" pitchFamily="18" charset="0"/>
                <a:cs typeface="Times New Roman" panose="02020603050405020304" pitchFamily="18" charset="0"/>
              </a:rPr>
              <a:t>, defended the "Urdu-only" policy in a speech on 27 January 1952. </a:t>
            </a:r>
          </a:p>
          <a:p>
            <a:pPr marL="26670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On 31 January, the </a:t>
            </a:r>
            <a:r>
              <a:rPr lang="en-US" dirty="0" err="1">
                <a:solidFill>
                  <a:schemeClr val="tx1"/>
                </a:solidFill>
                <a:latin typeface="Times New Roman" panose="02020603050405020304" pitchFamily="18" charset="0"/>
                <a:cs typeface="Times New Roman" panose="02020603050405020304" pitchFamily="18" charset="0"/>
              </a:rPr>
              <a:t>Shorbodolio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Kendrio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Rashtrobhasha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Kormi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Porished</a:t>
            </a:r>
            <a:r>
              <a:rPr lang="en-US" dirty="0">
                <a:solidFill>
                  <a:schemeClr val="tx1"/>
                </a:solidFill>
                <a:latin typeface="Times New Roman" panose="02020603050405020304" pitchFamily="18" charset="0"/>
                <a:cs typeface="Times New Roman" panose="02020603050405020304" pitchFamily="18" charset="0"/>
              </a:rPr>
              <a:t> (All-Party Central Language Action Committee) was formed in a meeting at the Bar Library Hall of the University of Dhaka, chaired by Maulana </a:t>
            </a:r>
            <a:r>
              <a:rPr lang="en-US" dirty="0" err="1">
                <a:solidFill>
                  <a:schemeClr val="tx1"/>
                </a:solidFill>
                <a:latin typeface="Times New Roman" panose="02020603050405020304" pitchFamily="18" charset="0"/>
                <a:cs typeface="Times New Roman" panose="02020603050405020304" pitchFamily="18" charset="0"/>
              </a:rPr>
              <a:t>Bhashani</a:t>
            </a:r>
            <a:r>
              <a:rPr lang="en-US" dirty="0">
                <a:solidFill>
                  <a:schemeClr val="tx1"/>
                </a:solidFill>
                <a:latin typeface="Times New Roman" panose="02020603050405020304" pitchFamily="18" charset="0"/>
                <a:cs typeface="Times New Roman" panose="02020603050405020304" pitchFamily="18" charset="0"/>
              </a:rPr>
              <a:t>. </a:t>
            </a:r>
          </a:p>
          <a:p>
            <a:endParaRPr lang="en-US" dirty="0"/>
          </a:p>
        </p:txBody>
      </p:sp>
      <p:sp>
        <p:nvSpPr>
          <p:cNvPr id="5" name="Title 1">
            <a:extLst>
              <a:ext uri="{FF2B5EF4-FFF2-40B4-BE49-F238E27FC236}">
                <a16:creationId xmlns="" xmlns:a16="http://schemas.microsoft.com/office/drawing/2014/main" id="{737B306D-C080-274C-BE97-32902A57D4EB}"/>
              </a:ext>
            </a:extLst>
          </p:cNvPr>
          <p:cNvSpPr>
            <a:spLocks noGrp="1"/>
          </p:cNvSpPr>
          <p:nvPr>
            <p:ph type="title"/>
          </p:nvPr>
        </p:nvSpPr>
        <p:spPr>
          <a:xfrm>
            <a:off x="1097280" y="914400"/>
            <a:ext cx="10058400" cy="822960"/>
          </a:xfrm>
        </p:spPr>
        <p:txBody>
          <a:bodyPr>
            <a:normAutofit/>
          </a:bodyPr>
          <a:lstStyle/>
          <a:p>
            <a:pPr algn="ctr">
              <a:spcBef>
                <a:spcPts val="600"/>
              </a:spcBef>
            </a:pPr>
            <a:r>
              <a:rPr lang="en-US" sz="3200" b="1" dirty="0" smtClean="0">
                <a:solidFill>
                  <a:srgbClr val="C00000"/>
                </a:solidFill>
                <a:latin typeface="Times New Roman" panose="02020603050405020304" pitchFamily="18" charset="0"/>
                <a:cs typeface="Times New Roman" panose="02020603050405020304" pitchFamily="18" charset="0"/>
              </a:rPr>
              <a:t>EVENTS OF 1952</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6146" name="Picture 2" descr="Chronology of important events of Language Movement | Prothom A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105891"/>
            <a:ext cx="5850486" cy="3823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79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EVENTS OF 1952</a:t>
            </a:r>
            <a:endParaRPr lang="en-US" sz="3200" dirty="0"/>
          </a:p>
        </p:txBody>
      </p:sp>
      <p:sp>
        <p:nvSpPr>
          <p:cNvPr id="3" name="Content Placeholder 2"/>
          <p:cNvSpPr>
            <a:spLocks noGrp="1"/>
          </p:cNvSpPr>
          <p:nvPr>
            <p:ph idx="1"/>
          </p:nvPr>
        </p:nvSpPr>
        <p:spPr>
          <a:xfrm>
            <a:off x="7315200" y="1845734"/>
            <a:ext cx="3840480" cy="4023360"/>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central government's proposal of writing the Bengali language in Arabic script by East Pakistan's education secretary </a:t>
            </a:r>
            <a:r>
              <a:rPr lang="en-US" dirty="0" err="1">
                <a:solidFill>
                  <a:schemeClr val="tx1"/>
                </a:solidFill>
                <a:latin typeface="Times New Roman" panose="02020603050405020304" pitchFamily="18" charset="0"/>
                <a:cs typeface="Times New Roman" panose="02020603050405020304" pitchFamily="18" charset="0"/>
              </a:rPr>
              <a:t>Fazlur</a:t>
            </a:r>
            <a:r>
              <a:rPr lang="en-US" dirty="0">
                <a:solidFill>
                  <a:schemeClr val="tx1"/>
                </a:solidFill>
                <a:latin typeface="Times New Roman" panose="02020603050405020304" pitchFamily="18" charset="0"/>
                <a:cs typeface="Times New Roman" panose="02020603050405020304" pitchFamily="18" charset="0"/>
              </a:rPr>
              <a:t> Rahman was opposed at the meeting. The action committee called for an all-out protest on 21 February, including strikes and rallies. In an attempt to prevent the demonstration, the government-imposed Section 144 in Dhaka, thereby banning any gathering. </a:t>
            </a:r>
          </a:p>
          <a:p>
            <a:endParaRPr lang="en-US" dirty="0"/>
          </a:p>
        </p:txBody>
      </p:sp>
      <p:pic>
        <p:nvPicPr>
          <p:cNvPr id="7170" name="Picture 2" descr="History Of 1952 In Banglade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819274"/>
            <a:ext cx="5969577" cy="404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9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D44B45-E906-E04C-8174-A625F2B98340}"/>
              </a:ext>
            </a:extLst>
          </p:cNvPr>
          <p:cNvSpPr>
            <a:spLocks noGrp="1"/>
          </p:cNvSpPr>
          <p:nvPr>
            <p:ph idx="1"/>
          </p:nvPr>
        </p:nvSpPr>
        <p:spPr>
          <a:xfrm>
            <a:off x="7495308" y="1845733"/>
            <a:ext cx="3660371" cy="4351867"/>
          </a:xfrm>
        </p:spPr>
        <p:txBody>
          <a:bodyPr>
            <a:normAutofit fontScale="85000" lnSpcReduction="10000"/>
          </a:bodyPr>
          <a:lstStyle/>
          <a:p>
            <a:pPr marL="21590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At </a:t>
            </a:r>
            <a:r>
              <a:rPr lang="en-US" dirty="0">
                <a:solidFill>
                  <a:schemeClr val="tx1"/>
                </a:solidFill>
                <a:latin typeface="Times New Roman" panose="02020603050405020304" pitchFamily="18" charset="0"/>
                <a:cs typeface="Times New Roman" panose="02020603050405020304" pitchFamily="18" charset="0"/>
              </a:rPr>
              <a:t>nine o'clock in the morning, students began gathering on the University of Dhaka premises in defiance of Section 144. The university vice-chancellor and other officials were present as armed police surrounded the campus. </a:t>
            </a:r>
          </a:p>
          <a:p>
            <a:pPr marL="21590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By a quarter past eleven, </a:t>
            </a:r>
            <a:r>
              <a:rPr lang="en-US" dirty="0" smtClean="0">
                <a:solidFill>
                  <a:schemeClr val="tx1"/>
                </a:solidFill>
                <a:latin typeface="Times New Roman" panose="02020603050405020304" pitchFamily="18" charset="0"/>
                <a:cs typeface="Times New Roman" panose="02020603050405020304" pitchFamily="18" charset="0"/>
              </a:rPr>
              <a:t>students gathered </a:t>
            </a:r>
            <a:r>
              <a:rPr lang="en-US" dirty="0">
                <a:solidFill>
                  <a:schemeClr val="tx1"/>
                </a:solidFill>
                <a:latin typeface="Times New Roman" panose="02020603050405020304" pitchFamily="18" charset="0"/>
                <a:cs typeface="Times New Roman" panose="02020603050405020304" pitchFamily="18" charset="0"/>
              </a:rPr>
              <a:t>at the university gate and attempted to break the police line. Police fired tear gas shells toward the gate to warn the students. </a:t>
            </a:r>
          </a:p>
          <a:p>
            <a:pPr marL="21590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A section of students ran into the Dhaka Medical College while others rallied towards the university premises cordoned by the police. The vice-chancellor asked police to stop firing and ordered the students to leave the area. </a:t>
            </a:r>
          </a:p>
          <a:p>
            <a:endParaRPr lang="en-US" dirty="0"/>
          </a:p>
        </p:txBody>
      </p:sp>
      <p:sp>
        <p:nvSpPr>
          <p:cNvPr id="5" name="Title 1">
            <a:extLst>
              <a:ext uri="{FF2B5EF4-FFF2-40B4-BE49-F238E27FC236}">
                <a16:creationId xmlns="" xmlns:a16="http://schemas.microsoft.com/office/drawing/2014/main" id="{648F7076-2B0E-F74C-B0BC-42CB3C0A4BCF}"/>
              </a:ext>
            </a:extLst>
          </p:cNvPr>
          <p:cNvSpPr>
            <a:spLocks noGrp="1"/>
          </p:cNvSpPr>
          <p:nvPr>
            <p:ph type="title"/>
          </p:nvPr>
        </p:nvSpPr>
        <p:spPr>
          <a:xfrm>
            <a:off x="1097280" y="914400"/>
            <a:ext cx="10058400" cy="8229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21 FEBRUARY </a:t>
            </a:r>
            <a:r>
              <a:rPr lang="en-US" sz="3200" b="1" dirty="0" smtClean="0">
                <a:solidFill>
                  <a:srgbClr val="C00000"/>
                </a:solidFill>
                <a:latin typeface="Times New Roman" panose="02020603050405020304" pitchFamily="18" charset="0"/>
                <a:cs typeface="Times New Roman" panose="02020603050405020304" pitchFamily="18" charset="0"/>
              </a:rPr>
              <a:t>1952</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9218" name="Picture 2" descr="Movement for Mother Language 1952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1869206"/>
            <a:ext cx="6276109" cy="432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505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21 FEBRUARY 1952</a:t>
            </a:r>
            <a:endParaRPr lang="en-US" sz="3200" dirty="0"/>
          </a:p>
        </p:txBody>
      </p:sp>
      <p:sp>
        <p:nvSpPr>
          <p:cNvPr id="3" name="Content Placeholder 2"/>
          <p:cNvSpPr>
            <a:spLocks noGrp="1"/>
          </p:cNvSpPr>
          <p:nvPr>
            <p:ph idx="1"/>
          </p:nvPr>
        </p:nvSpPr>
        <p:spPr>
          <a:xfrm>
            <a:off x="7301344" y="1845734"/>
            <a:ext cx="3854335" cy="4023360"/>
          </a:xfrm>
        </p:spPr>
        <p:txBody>
          <a:bodyPr>
            <a:normAutofit fontScale="92500" lnSpcReduction="10000"/>
          </a:bodyPr>
          <a:lstStyle/>
          <a:p>
            <a:pPr marL="21590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However, the police arrested several students for violating section 144 as they attempted to leave. Enraged by the arrests, the students met around the East Bengal Legislative Assembly and blocked the legislators' way, asking them to present their insistence at the assembly. </a:t>
            </a:r>
          </a:p>
          <a:p>
            <a:pPr marL="21590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When a group of students sought to storm into the building, police opened fire and killed a number of students, including </a:t>
            </a:r>
            <a:r>
              <a:rPr lang="en-US" dirty="0" err="1">
                <a:solidFill>
                  <a:schemeClr val="tx1"/>
                </a:solidFill>
                <a:latin typeface="Times New Roman" panose="02020603050405020304" pitchFamily="18" charset="0"/>
                <a:cs typeface="Times New Roman" panose="02020603050405020304" pitchFamily="18" charset="0"/>
              </a:rPr>
              <a:t>Abdus</a:t>
            </a:r>
            <a:r>
              <a:rPr lang="en-US" dirty="0">
                <a:solidFill>
                  <a:schemeClr val="tx1"/>
                </a:solidFill>
                <a:latin typeface="Times New Roman" panose="02020603050405020304" pitchFamily="18" charset="0"/>
                <a:cs typeface="Times New Roman" panose="02020603050405020304" pitchFamily="18" charset="0"/>
              </a:rPr>
              <a:t> Salam, </a:t>
            </a:r>
            <a:r>
              <a:rPr lang="en-US" dirty="0" err="1">
                <a:solidFill>
                  <a:schemeClr val="tx1"/>
                </a:solidFill>
                <a:latin typeface="Times New Roman" panose="02020603050405020304" pitchFamily="18" charset="0"/>
                <a:cs typeface="Times New Roman" panose="02020603050405020304" pitchFamily="18" charset="0"/>
              </a:rPr>
              <a:t>Rafiq</a:t>
            </a:r>
            <a:r>
              <a:rPr lang="en-US" dirty="0">
                <a:solidFill>
                  <a:schemeClr val="tx1"/>
                </a:solidFill>
                <a:latin typeface="Times New Roman" panose="02020603050405020304" pitchFamily="18" charset="0"/>
                <a:cs typeface="Times New Roman" panose="02020603050405020304" pitchFamily="18" charset="0"/>
              </a:rPr>
              <a:t> Uddin, </a:t>
            </a:r>
            <a:r>
              <a:rPr lang="en-US" dirty="0" err="1">
                <a:solidFill>
                  <a:schemeClr val="tx1"/>
                </a:solidFill>
                <a:latin typeface="Times New Roman" panose="02020603050405020304" pitchFamily="18" charset="0"/>
                <a:cs typeface="Times New Roman" panose="02020603050405020304" pitchFamily="18" charset="0"/>
              </a:rPr>
              <a:t>Sofiur</a:t>
            </a:r>
            <a:r>
              <a:rPr lang="en-US" dirty="0">
                <a:solidFill>
                  <a:schemeClr val="tx1"/>
                </a:solidFill>
                <a:latin typeface="Times New Roman" panose="02020603050405020304" pitchFamily="18" charset="0"/>
                <a:cs typeface="Times New Roman" panose="02020603050405020304" pitchFamily="18" charset="0"/>
              </a:rPr>
              <a:t> Rahman, </a:t>
            </a:r>
            <a:r>
              <a:rPr lang="en-US" dirty="0" err="1">
                <a:solidFill>
                  <a:schemeClr val="tx1"/>
                </a:solidFill>
                <a:latin typeface="Times New Roman" panose="02020603050405020304" pitchFamily="18" charset="0"/>
                <a:cs typeface="Times New Roman" panose="02020603050405020304" pitchFamily="18" charset="0"/>
              </a:rPr>
              <a:t>Abul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Barkat</a:t>
            </a:r>
            <a:r>
              <a:rPr lang="en-US" dirty="0">
                <a:solidFill>
                  <a:schemeClr val="tx1"/>
                </a:solidFill>
                <a:latin typeface="Times New Roman" panose="02020603050405020304" pitchFamily="18" charset="0"/>
                <a:cs typeface="Times New Roman" panose="02020603050405020304" pitchFamily="18" charset="0"/>
              </a:rPr>
              <a:t> and Abdul </a:t>
            </a:r>
            <a:r>
              <a:rPr lang="en-US" dirty="0" err="1">
                <a:solidFill>
                  <a:schemeClr val="tx1"/>
                </a:solidFill>
                <a:latin typeface="Times New Roman" panose="02020603050405020304" pitchFamily="18" charset="0"/>
                <a:cs typeface="Times New Roman" panose="02020603050405020304" pitchFamily="18" charset="0"/>
              </a:rPr>
              <a:t>Jabbar</a:t>
            </a:r>
            <a:r>
              <a:rPr lang="en-US" dirty="0">
                <a:solidFill>
                  <a:schemeClr val="tx1"/>
                </a:solidFill>
                <a:latin typeface="Times New Roman" panose="02020603050405020304" pitchFamily="18" charset="0"/>
                <a:cs typeface="Times New Roman" panose="02020603050405020304" pitchFamily="18" charset="0"/>
              </a:rPr>
              <a:t>. </a:t>
            </a:r>
          </a:p>
          <a:p>
            <a:endParaRPr lang="en-US" dirty="0"/>
          </a:p>
        </p:txBody>
      </p:sp>
      <p:pic>
        <p:nvPicPr>
          <p:cNvPr id="8196" name="Picture 4" descr="How many martyrs were in the Bengali Language Movement in 1952? -  DailyScraw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45733"/>
            <a:ext cx="6204063" cy="402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0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9D87E0-AF1D-FB4D-8F3A-3D8BB965F368}"/>
              </a:ext>
            </a:extLst>
          </p:cNvPr>
          <p:cNvSpPr>
            <a:spLocks noGrp="1"/>
          </p:cNvSpPr>
          <p:nvPr>
            <p:ph idx="1"/>
          </p:nvPr>
        </p:nvSpPr>
        <p:spPr>
          <a:xfrm>
            <a:off x="7148944" y="1845734"/>
            <a:ext cx="4006735" cy="4023360"/>
          </a:xfrm>
        </p:spPr>
        <p:txBody>
          <a:bodyPr>
            <a:normAutofit fontScale="92500" lnSpcReduction="20000"/>
          </a:bodyPr>
          <a:lstStyle/>
          <a:p>
            <a:pPr marL="266700" indent="0" algn="just">
              <a:buNone/>
            </a:pPr>
            <a:r>
              <a:rPr lang="en-US" dirty="0">
                <a:solidFill>
                  <a:schemeClr val="tx1"/>
                </a:solidFill>
                <a:latin typeface="Times New Roman" panose="02020603050405020304" pitchFamily="18" charset="0"/>
                <a:cs typeface="Times New Roman" panose="02020603050405020304" pitchFamily="18" charset="0"/>
              </a:rPr>
              <a:t>As the news of the killings spread, disorder erupted across the city. Shops, offices and public transport were shut down and a general strike began. At the assembly, six legislators including </a:t>
            </a:r>
            <a:r>
              <a:rPr lang="en-US" dirty="0" err="1">
                <a:solidFill>
                  <a:schemeClr val="tx1"/>
                </a:solidFill>
                <a:latin typeface="Times New Roman" panose="02020603050405020304" pitchFamily="18" charset="0"/>
                <a:cs typeface="Times New Roman" panose="02020603050405020304" pitchFamily="18" charset="0"/>
              </a:rPr>
              <a:t>Manoranjan</a:t>
            </a:r>
            <a:r>
              <a:rPr lang="en-US" dirty="0">
                <a:solidFill>
                  <a:schemeClr val="tx1"/>
                </a:solidFill>
                <a:latin typeface="Times New Roman" panose="02020603050405020304" pitchFamily="18" charset="0"/>
                <a:cs typeface="Times New Roman" panose="02020603050405020304" pitchFamily="18" charset="0"/>
              </a:rPr>
              <a:t> Dhar, </a:t>
            </a:r>
            <a:r>
              <a:rPr lang="en-US" dirty="0" err="1">
                <a:solidFill>
                  <a:schemeClr val="tx1"/>
                </a:solidFill>
                <a:latin typeface="Times New Roman" panose="02020603050405020304" pitchFamily="18" charset="0"/>
                <a:cs typeface="Times New Roman" panose="02020603050405020304" pitchFamily="18" charset="0"/>
              </a:rPr>
              <a:t>Boshonto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kumar</a:t>
            </a:r>
            <a:r>
              <a:rPr lang="en-US" dirty="0">
                <a:solidFill>
                  <a:schemeClr val="tx1"/>
                </a:solidFill>
                <a:latin typeface="Times New Roman" panose="02020603050405020304" pitchFamily="18" charset="0"/>
                <a:cs typeface="Times New Roman" panose="02020603050405020304" pitchFamily="18" charset="0"/>
              </a:rPr>
              <a:t> Das, Shamsuddin Ahmed and </a:t>
            </a:r>
            <a:r>
              <a:rPr lang="en-US" dirty="0" err="1">
                <a:solidFill>
                  <a:schemeClr val="tx1"/>
                </a:solidFill>
                <a:latin typeface="Times New Roman" panose="02020603050405020304" pitchFamily="18" charset="0"/>
                <a:cs typeface="Times New Roman" panose="02020603050405020304" pitchFamily="18" charset="0"/>
              </a:rPr>
              <a:t>Dhirendranath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Datta</a:t>
            </a:r>
            <a:r>
              <a:rPr lang="en-US" dirty="0">
                <a:solidFill>
                  <a:schemeClr val="tx1"/>
                </a:solidFill>
                <a:latin typeface="Times New Roman" panose="02020603050405020304" pitchFamily="18" charset="0"/>
                <a:cs typeface="Times New Roman" panose="02020603050405020304" pitchFamily="18" charset="0"/>
              </a:rPr>
              <a:t> requested that chief minister Nurul Amin visit wounded students in hospital and that the assembly be adjourned as a sign of mourning. This motion was supported by some treasury bench members including Maulana </a:t>
            </a:r>
            <a:r>
              <a:rPr lang="en-US" dirty="0" err="1">
                <a:solidFill>
                  <a:schemeClr val="tx1"/>
                </a:solidFill>
                <a:latin typeface="Times New Roman" panose="02020603050405020304" pitchFamily="18" charset="0"/>
                <a:cs typeface="Times New Roman" panose="02020603050405020304" pitchFamily="18" charset="0"/>
              </a:rPr>
              <a:t>Abdur</a:t>
            </a:r>
            <a:r>
              <a:rPr lang="en-US" dirty="0">
                <a:solidFill>
                  <a:schemeClr val="tx1"/>
                </a:solidFill>
                <a:latin typeface="Times New Roman" panose="02020603050405020304" pitchFamily="18" charset="0"/>
                <a:cs typeface="Times New Roman" panose="02020603050405020304" pitchFamily="18" charset="0"/>
              </a:rPr>
              <a:t> Rashid </a:t>
            </a:r>
            <a:r>
              <a:rPr lang="en-US" dirty="0" err="1">
                <a:solidFill>
                  <a:schemeClr val="tx1"/>
                </a:solidFill>
                <a:latin typeface="Times New Roman" panose="02020603050405020304" pitchFamily="18" charset="0"/>
                <a:cs typeface="Times New Roman" panose="02020603050405020304" pitchFamily="18" charset="0"/>
              </a:rPr>
              <a:t>Tarkabagish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Shorfuddin</a:t>
            </a:r>
            <a:r>
              <a:rPr lang="en-US" dirty="0">
                <a:solidFill>
                  <a:schemeClr val="tx1"/>
                </a:solidFill>
                <a:latin typeface="Times New Roman" panose="02020603050405020304" pitchFamily="18" charset="0"/>
                <a:cs typeface="Times New Roman" panose="02020603050405020304" pitchFamily="18" charset="0"/>
              </a:rPr>
              <a:t> Ahmed, Shamsuddin Ahmed </a:t>
            </a:r>
            <a:r>
              <a:rPr lang="en-US" dirty="0" err="1">
                <a:solidFill>
                  <a:schemeClr val="tx1"/>
                </a:solidFill>
                <a:latin typeface="Times New Roman" panose="02020603050405020304" pitchFamily="18" charset="0"/>
                <a:cs typeface="Times New Roman" panose="02020603050405020304" pitchFamily="18" charset="0"/>
              </a:rPr>
              <a:t>Khondokar</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Mosihuddin</a:t>
            </a:r>
            <a:r>
              <a:rPr lang="en-US" dirty="0">
                <a:solidFill>
                  <a:schemeClr val="tx1"/>
                </a:solidFill>
                <a:latin typeface="Times New Roman" panose="02020603050405020304" pitchFamily="18" charset="0"/>
                <a:cs typeface="Times New Roman" panose="02020603050405020304" pitchFamily="18" charset="0"/>
              </a:rPr>
              <a:t> Ahmed. However, Nurul Amin refused the requests.</a:t>
            </a:r>
          </a:p>
        </p:txBody>
      </p:sp>
      <p:sp>
        <p:nvSpPr>
          <p:cNvPr id="5" name="Title 1">
            <a:extLst>
              <a:ext uri="{FF2B5EF4-FFF2-40B4-BE49-F238E27FC236}">
                <a16:creationId xmlns="" xmlns:a16="http://schemas.microsoft.com/office/drawing/2014/main" id="{07C9CF7B-2A85-AB48-8951-DB0E2B944835}"/>
              </a:ext>
            </a:extLst>
          </p:cNvPr>
          <p:cNvSpPr>
            <a:spLocks noGrp="1"/>
          </p:cNvSpPr>
          <p:nvPr>
            <p:ph type="title"/>
          </p:nvPr>
        </p:nvSpPr>
        <p:spPr>
          <a:xfrm>
            <a:off x="1154083" y="843563"/>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21 FEBRUARY 1952</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0242" name="Picture 2" descr="Language for Liberation: The Class Struggle Behind Ekushey (21st) February  — Jamh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45734"/>
            <a:ext cx="605166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72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0A937E5-5AFB-4042-BE8A-619675A14619}"/>
              </a:ext>
            </a:extLst>
          </p:cNvPr>
          <p:cNvSpPr>
            <a:spLocks noGrp="1"/>
          </p:cNvSpPr>
          <p:nvPr>
            <p:ph idx="1"/>
          </p:nvPr>
        </p:nvSpPr>
        <p:spPr>
          <a:xfrm>
            <a:off x="7135092" y="1939636"/>
            <a:ext cx="4020588" cy="3929457"/>
          </a:xfrm>
        </p:spPr>
        <p:txBody>
          <a:bodyPr>
            <a:normAutofit fontScale="85000" lnSpcReduction="20000"/>
          </a:bodyPr>
          <a:lstStyle/>
          <a:p>
            <a:pPr marL="266700" indent="0" algn="just">
              <a:spcBef>
                <a:spcPts val="600"/>
              </a:spcBef>
              <a:buNone/>
            </a:pPr>
            <a:endParaRPr lang="en-US" dirty="0" smtClean="0">
              <a:solidFill>
                <a:schemeClr val="tx1"/>
              </a:solidFill>
              <a:latin typeface="Times New Roman" panose="02020603050405020304" pitchFamily="18" charset="0"/>
              <a:cs typeface="Times New Roman" panose="02020603050405020304" pitchFamily="18" charset="0"/>
            </a:endParaRPr>
          </a:p>
          <a:p>
            <a:pPr marL="26670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Disorder </a:t>
            </a:r>
            <a:r>
              <a:rPr lang="en-US" dirty="0">
                <a:solidFill>
                  <a:schemeClr val="tx1"/>
                </a:solidFill>
                <a:latin typeface="Times New Roman" panose="02020603050405020304" pitchFamily="18" charset="0"/>
                <a:cs typeface="Times New Roman" panose="02020603050405020304" pitchFamily="18" charset="0"/>
              </a:rPr>
              <a:t>spread across the province as large processions ignored section 144 and condemned the actions of the police. More than 30,000 people gathered at Curzon Hall in Dhaka. During the continued protests, police actions led to the death of four more people. This prompted officers and clerks from different </a:t>
            </a:r>
            <a:r>
              <a:rPr lang="en-US" dirty="0" err="1">
                <a:solidFill>
                  <a:schemeClr val="tx1"/>
                </a:solidFill>
                <a:latin typeface="Times New Roman" panose="02020603050405020304" pitchFamily="18" charset="0"/>
                <a:cs typeface="Times New Roman" panose="02020603050405020304" pitchFamily="18" charset="0"/>
              </a:rPr>
              <a:t>organisations</a:t>
            </a:r>
            <a:r>
              <a:rPr lang="en-US" dirty="0">
                <a:solidFill>
                  <a:schemeClr val="tx1"/>
                </a:solidFill>
                <a:latin typeface="Times New Roman" panose="02020603050405020304" pitchFamily="18" charset="0"/>
                <a:cs typeface="Times New Roman" panose="02020603050405020304" pitchFamily="18" charset="0"/>
              </a:rPr>
              <a:t>, including colleges, banks and the radio station, to boycott offices and join the procession. Protesters burned the offices of two leading pro-government news agencies, the </a:t>
            </a:r>
            <a:r>
              <a:rPr lang="en-US" i="1" dirty="0">
                <a:solidFill>
                  <a:schemeClr val="tx1"/>
                </a:solidFill>
                <a:latin typeface="Times New Roman" panose="02020603050405020304" pitchFamily="18" charset="0"/>
                <a:cs typeface="Times New Roman" panose="02020603050405020304" pitchFamily="18" charset="0"/>
              </a:rPr>
              <a:t>Jubilee Press</a:t>
            </a:r>
            <a:r>
              <a:rPr lang="en-US" dirty="0">
                <a:solidFill>
                  <a:schemeClr val="tx1"/>
                </a:solidFill>
                <a:latin typeface="Times New Roman" panose="02020603050405020304" pitchFamily="18" charset="0"/>
                <a:cs typeface="Times New Roman" panose="02020603050405020304" pitchFamily="18" charset="0"/>
              </a:rPr>
              <a:t> and the </a:t>
            </a:r>
            <a:r>
              <a:rPr lang="en-US" i="1" dirty="0">
                <a:solidFill>
                  <a:schemeClr val="tx1"/>
                </a:solidFill>
                <a:latin typeface="Times New Roman" panose="02020603050405020304" pitchFamily="18" charset="0"/>
                <a:cs typeface="Times New Roman" panose="02020603050405020304" pitchFamily="18" charset="0"/>
              </a:rPr>
              <a:t>Morning News</a:t>
            </a:r>
            <a:r>
              <a:rPr lang="en-US" dirty="0">
                <a:solidFill>
                  <a:schemeClr val="tx1"/>
                </a:solidFill>
                <a:latin typeface="Times New Roman" panose="02020603050405020304" pitchFamily="18" charset="0"/>
                <a:cs typeface="Times New Roman" panose="02020603050405020304" pitchFamily="18" charset="0"/>
              </a:rPr>
              <a:t>. Police fired on a major </a:t>
            </a:r>
            <a:r>
              <a:rPr lang="en-US" i="1" dirty="0" err="1">
                <a:solidFill>
                  <a:schemeClr val="tx1"/>
                </a:solidFill>
                <a:latin typeface="Times New Roman" panose="02020603050405020304" pitchFamily="18" charset="0"/>
                <a:cs typeface="Times New Roman" panose="02020603050405020304" pitchFamily="18" charset="0"/>
              </a:rPr>
              <a:t>janaza</a:t>
            </a:r>
            <a:r>
              <a:rPr lang="en-US" dirty="0">
                <a:solidFill>
                  <a:schemeClr val="tx1"/>
                </a:solidFill>
                <a:latin typeface="Times New Roman" panose="02020603050405020304" pitchFamily="18" charset="0"/>
                <a:cs typeface="Times New Roman" panose="02020603050405020304" pitchFamily="18" charset="0"/>
              </a:rPr>
              <a:t>, or mourning rally, as it was passing through </a:t>
            </a:r>
            <a:r>
              <a:rPr lang="en-US" dirty="0" err="1">
                <a:solidFill>
                  <a:schemeClr val="tx1"/>
                </a:solidFill>
                <a:latin typeface="Times New Roman" panose="02020603050405020304" pitchFamily="18" charset="0"/>
                <a:cs typeface="Times New Roman" panose="02020603050405020304" pitchFamily="18" charset="0"/>
              </a:rPr>
              <a:t>Nawabpur</a:t>
            </a:r>
            <a:r>
              <a:rPr lang="en-US" dirty="0">
                <a:solidFill>
                  <a:schemeClr val="tx1"/>
                </a:solidFill>
                <a:latin typeface="Times New Roman" panose="02020603050405020304" pitchFamily="18" charset="0"/>
                <a:cs typeface="Times New Roman" panose="02020603050405020304" pitchFamily="18" charset="0"/>
              </a:rPr>
              <a:t> Road. The shooting killed several people, including activist </a:t>
            </a:r>
            <a:r>
              <a:rPr lang="en-US" dirty="0" err="1">
                <a:solidFill>
                  <a:schemeClr val="tx1"/>
                </a:solidFill>
                <a:latin typeface="Times New Roman" panose="02020603050405020304" pitchFamily="18" charset="0"/>
                <a:cs typeface="Times New Roman" panose="02020603050405020304" pitchFamily="18" charset="0"/>
              </a:rPr>
              <a:t>Sofiur</a:t>
            </a:r>
            <a:r>
              <a:rPr lang="en-US" dirty="0">
                <a:solidFill>
                  <a:schemeClr val="tx1"/>
                </a:solidFill>
                <a:latin typeface="Times New Roman" panose="02020603050405020304" pitchFamily="18" charset="0"/>
                <a:cs typeface="Times New Roman" panose="02020603050405020304" pitchFamily="18" charset="0"/>
              </a:rPr>
              <a:t> Rahman and a nine-year-old boy named </a:t>
            </a:r>
            <a:r>
              <a:rPr lang="en-US" dirty="0" err="1">
                <a:solidFill>
                  <a:schemeClr val="tx1"/>
                </a:solidFill>
                <a:latin typeface="Times New Roman" panose="02020603050405020304" pitchFamily="18" charset="0"/>
                <a:cs typeface="Times New Roman" panose="02020603050405020304" pitchFamily="18" charset="0"/>
              </a:rPr>
              <a:t>Ohiullah</a:t>
            </a:r>
            <a:r>
              <a:rPr lang="en-US" dirty="0">
                <a:solidFill>
                  <a:schemeClr val="tx1"/>
                </a:solidFill>
                <a:latin typeface="Times New Roman" panose="02020603050405020304" pitchFamily="18" charset="0"/>
                <a:cs typeface="Times New Roman" panose="02020603050405020304" pitchFamily="18" charset="0"/>
              </a:rPr>
              <a:t>. </a:t>
            </a:r>
          </a:p>
          <a:p>
            <a:endParaRPr lang="en-US" dirty="0"/>
          </a:p>
        </p:txBody>
      </p:sp>
      <p:sp>
        <p:nvSpPr>
          <p:cNvPr id="5" name="Title 1">
            <a:extLst>
              <a:ext uri="{FF2B5EF4-FFF2-40B4-BE49-F238E27FC236}">
                <a16:creationId xmlns="" xmlns:a16="http://schemas.microsoft.com/office/drawing/2014/main" id="{D4B48CC8-5160-4041-B6AC-A14B1F11CDB5}"/>
              </a:ext>
            </a:extLst>
          </p:cNvPr>
          <p:cNvSpPr>
            <a:spLocks noGrp="1"/>
          </p:cNvSpPr>
          <p:nvPr>
            <p:ph type="title"/>
          </p:nvPr>
        </p:nvSpPr>
        <p:spPr>
          <a:xfrm>
            <a:off x="1097280" y="914400"/>
            <a:ext cx="10058400" cy="8229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22 February </a:t>
            </a:r>
            <a:r>
              <a:rPr lang="en-US" sz="3200" b="1" dirty="0" smtClean="0">
                <a:solidFill>
                  <a:srgbClr val="C00000"/>
                </a:solidFill>
                <a:latin typeface="Times New Roman" panose="02020603050405020304" pitchFamily="18" charset="0"/>
                <a:cs typeface="Times New Roman" panose="02020603050405020304" pitchFamily="18" charset="0"/>
              </a:rPr>
              <a:t>1952</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1266" name="Picture 2" descr="File:22 Feb 1952 DURoad.jpg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39636"/>
            <a:ext cx="6037812" cy="376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49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C0820F-2DC7-894B-B132-D52F9B81FA28}"/>
              </a:ext>
            </a:extLst>
          </p:cNvPr>
          <p:cNvSpPr>
            <a:spLocks noGrp="1"/>
          </p:cNvSpPr>
          <p:nvPr>
            <p:ph idx="1"/>
          </p:nvPr>
        </p:nvSpPr>
        <p:spPr>
          <a:xfrm>
            <a:off x="1097280" y="1845734"/>
            <a:ext cx="10058400" cy="4453466"/>
          </a:xfrm>
        </p:spPr>
        <p:txBody>
          <a:bodyPr>
            <a:normAutofit/>
          </a:bodyPr>
          <a:lstStyle/>
          <a:p>
            <a:pPr marL="533400" indent="-2667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Through </a:t>
            </a:r>
            <a:r>
              <a:rPr lang="en-US" dirty="0">
                <a:solidFill>
                  <a:schemeClr val="tx1"/>
                </a:solidFill>
                <a:latin typeface="Times New Roman" panose="02020603050405020304" pitchFamily="18" charset="0"/>
                <a:cs typeface="Times New Roman" panose="02020603050405020304" pitchFamily="18" charset="0"/>
              </a:rPr>
              <a:t>the night of 23 February, students of Dhaka Medical College worked on the construction of a </a:t>
            </a:r>
            <a:r>
              <a:rPr lang="en-US" i="1" dirty="0">
                <a:solidFill>
                  <a:schemeClr val="tx1"/>
                </a:solidFill>
                <a:latin typeface="Times New Roman" panose="02020603050405020304" pitchFamily="18" charset="0"/>
                <a:cs typeface="Times New Roman" panose="02020603050405020304" pitchFamily="18" charset="0"/>
              </a:rPr>
              <a:t>Shaheed </a:t>
            </a:r>
            <a:r>
              <a:rPr lang="en-US" i="1" dirty="0" err="1">
                <a:solidFill>
                  <a:schemeClr val="tx1"/>
                </a:solidFill>
                <a:latin typeface="Times New Roman" panose="02020603050405020304" pitchFamily="18" charset="0"/>
                <a:cs typeface="Times New Roman" panose="02020603050405020304" pitchFamily="18" charset="0"/>
              </a:rPr>
              <a:t>Smritistombho</a:t>
            </a:r>
            <a:r>
              <a:rPr lang="en-US" dirty="0">
                <a:solidFill>
                  <a:schemeClr val="tx1"/>
                </a:solidFill>
                <a:latin typeface="Times New Roman" panose="02020603050405020304" pitchFamily="18" charset="0"/>
                <a:cs typeface="Times New Roman" panose="02020603050405020304" pitchFamily="18" charset="0"/>
              </a:rPr>
              <a:t>, or Monument of Martyrs. Completed at dawn on 24 February, the monument had a handwritten note attached to it with the words </a:t>
            </a:r>
            <a:r>
              <a:rPr lang="en-US" i="1" dirty="0">
                <a:solidFill>
                  <a:schemeClr val="tx1"/>
                </a:solidFill>
                <a:latin typeface="Times New Roman" panose="02020603050405020304" pitchFamily="18" charset="0"/>
                <a:cs typeface="Times New Roman" panose="02020603050405020304" pitchFamily="18" charset="0"/>
              </a:rPr>
              <a:t>"Shaheed </a:t>
            </a:r>
            <a:r>
              <a:rPr lang="en-US" i="1" dirty="0" err="1">
                <a:solidFill>
                  <a:schemeClr val="tx1"/>
                </a:solidFill>
                <a:latin typeface="Times New Roman" panose="02020603050405020304" pitchFamily="18" charset="0"/>
                <a:cs typeface="Times New Roman" panose="02020603050405020304" pitchFamily="18" charset="0"/>
              </a:rPr>
              <a:t>Smritistombho</a:t>
            </a:r>
            <a:r>
              <a:rPr lang="en-US" i="1"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Inaugurated by the father of the slain activist </a:t>
            </a:r>
            <a:r>
              <a:rPr lang="en-US" dirty="0" err="1">
                <a:solidFill>
                  <a:schemeClr val="tx1"/>
                </a:solidFill>
                <a:latin typeface="Times New Roman" panose="02020603050405020304" pitchFamily="18" charset="0"/>
                <a:cs typeface="Times New Roman" panose="02020603050405020304" pitchFamily="18" charset="0"/>
              </a:rPr>
              <a:t>Sofiur</a:t>
            </a:r>
            <a:r>
              <a:rPr lang="en-US" dirty="0">
                <a:solidFill>
                  <a:schemeClr val="tx1"/>
                </a:solidFill>
                <a:latin typeface="Times New Roman" panose="02020603050405020304" pitchFamily="18" charset="0"/>
                <a:cs typeface="Times New Roman" panose="02020603050405020304" pitchFamily="18" charset="0"/>
              </a:rPr>
              <a:t> Rahman, the monument was destroyed on 26 February by police. On 25 February, industrial workers in the town of Narayanganj observed a general strike. A protest followed on 29 February, whose participants faced severe police beating. </a:t>
            </a:r>
          </a:p>
          <a:p>
            <a:pPr marL="533400" indent="-2667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government edited news reports and withheld exact casualty figures during the protests. Most pro-government media held Hindus and communists responsible for encouraging the disorder and student unrest. The families of </a:t>
            </a:r>
            <a:r>
              <a:rPr lang="en-US" dirty="0" err="1">
                <a:solidFill>
                  <a:schemeClr val="tx1"/>
                </a:solidFill>
                <a:latin typeface="Times New Roman" panose="02020603050405020304" pitchFamily="18" charset="0"/>
                <a:cs typeface="Times New Roman" panose="02020603050405020304" pitchFamily="18" charset="0"/>
              </a:rPr>
              <a:t>Abul</a:t>
            </a:r>
            <a:r>
              <a:rPr lang="en-US" dirty="0">
                <a:solidFill>
                  <a:schemeClr val="tx1"/>
                </a:solidFill>
                <a:latin typeface="Times New Roman" panose="02020603050405020304" pitchFamily="18" charset="0"/>
                <a:cs typeface="Times New Roman" panose="02020603050405020304" pitchFamily="18" charset="0"/>
              </a:rPr>
              <a:t> Barkat and Rafiq Uddin Ahmed tried to charge the police with murder, but the charges were dismissed by the police. On 8 April government report on the incidents failed to show any particular justification for police firings of the students. </a:t>
            </a:r>
            <a:r>
              <a:rPr lang="en-US" baseline="3000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5" name="Title 1">
            <a:extLst>
              <a:ext uri="{FF2B5EF4-FFF2-40B4-BE49-F238E27FC236}">
                <a16:creationId xmlns="" xmlns:a16="http://schemas.microsoft.com/office/drawing/2014/main" id="{C29DA36B-BB16-554E-88C5-11A17D229392}"/>
              </a:ext>
            </a:extLst>
          </p:cNvPr>
          <p:cNvSpPr>
            <a:spLocks noGrp="1"/>
          </p:cNvSpPr>
          <p:nvPr>
            <p:ph type="title"/>
          </p:nvPr>
        </p:nvSpPr>
        <p:spPr>
          <a:xfrm>
            <a:off x="1097280" y="914400"/>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CONTINUED UNREST  </a:t>
            </a:r>
            <a:r>
              <a:rPr lang="en-US" sz="3200" b="1" dirty="0" smtClean="0">
                <a:solidFill>
                  <a:srgbClr val="C00000"/>
                </a:solidFill>
                <a:latin typeface="Times New Roman" panose="02020603050405020304" pitchFamily="18" charset="0"/>
                <a:cs typeface="Times New Roman" panose="02020603050405020304" pitchFamily="18" charset="0"/>
              </a:rPr>
              <a:t>OF </a:t>
            </a:r>
            <a:r>
              <a:rPr lang="en-US" sz="3200" b="1" dirty="0">
                <a:solidFill>
                  <a:srgbClr val="C00000"/>
                </a:solidFill>
                <a:latin typeface="Times New Roman" panose="02020603050405020304" pitchFamily="18" charset="0"/>
                <a:cs typeface="Times New Roman" panose="02020603050405020304" pitchFamily="18" charset="0"/>
              </a:rPr>
              <a:t>LANGUAGE MOVEMENT</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75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9B33102-9C6B-0A4F-AC4C-429E082559A3}"/>
              </a:ext>
            </a:extLst>
          </p:cNvPr>
          <p:cNvSpPr>
            <a:spLocks noGrp="1"/>
          </p:cNvSpPr>
          <p:nvPr>
            <p:ph idx="1"/>
          </p:nvPr>
        </p:nvSpPr>
        <p:spPr>
          <a:xfrm>
            <a:off x="1097280" y="1845733"/>
            <a:ext cx="10058400" cy="4614051"/>
          </a:xfrm>
        </p:spPr>
        <p:txBody>
          <a:bodyPr>
            <a:normAutofit/>
          </a:bodyPr>
          <a:lstStyle/>
          <a:p>
            <a:pPr marL="660400" indent="-2667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The </a:t>
            </a:r>
            <a:r>
              <a:rPr lang="en-US" i="1" dirty="0" err="1" smtClean="0">
                <a:solidFill>
                  <a:schemeClr val="tx1"/>
                </a:solidFill>
                <a:latin typeface="Times New Roman" panose="02020603050405020304" pitchFamily="18" charset="0"/>
                <a:cs typeface="Times New Roman" panose="02020603050405020304" pitchFamily="18" charset="0"/>
              </a:rPr>
              <a:t>shorbodolio</a:t>
            </a:r>
            <a:r>
              <a:rPr lang="en-US" i="1" dirty="0" smtClean="0">
                <a:solidFill>
                  <a:schemeClr val="tx1"/>
                </a:solidFill>
                <a:latin typeface="Times New Roman" panose="02020603050405020304" pitchFamily="18" charset="0"/>
                <a:cs typeface="Times New Roman" panose="02020603050405020304" pitchFamily="18" charset="0"/>
              </a:rPr>
              <a:t> </a:t>
            </a:r>
            <a:r>
              <a:rPr lang="en-US" i="1" dirty="0" err="1" smtClean="0">
                <a:solidFill>
                  <a:schemeClr val="tx1"/>
                </a:solidFill>
                <a:latin typeface="Times New Roman" panose="02020603050405020304" pitchFamily="18" charset="0"/>
                <a:cs typeface="Times New Roman" panose="02020603050405020304" pitchFamily="18" charset="0"/>
              </a:rPr>
              <a:t>kendrio</a:t>
            </a:r>
            <a:r>
              <a:rPr lang="en-US" i="1" dirty="0" smtClean="0">
                <a:solidFill>
                  <a:schemeClr val="tx1"/>
                </a:solidFill>
                <a:latin typeface="Times New Roman" panose="02020603050405020304" pitchFamily="18" charset="0"/>
                <a:cs typeface="Times New Roman" panose="02020603050405020304" pitchFamily="18" charset="0"/>
              </a:rPr>
              <a:t> </a:t>
            </a:r>
            <a:r>
              <a:rPr lang="en-US" i="1" dirty="0" err="1" smtClean="0">
                <a:solidFill>
                  <a:schemeClr val="tx1"/>
                </a:solidFill>
                <a:latin typeface="Times New Roman" panose="02020603050405020304" pitchFamily="18" charset="0"/>
                <a:cs typeface="Times New Roman" panose="02020603050405020304" pitchFamily="18" charset="0"/>
              </a:rPr>
              <a:t>rashtrobhasha</a:t>
            </a:r>
            <a:r>
              <a:rPr lang="en-US" i="1" dirty="0" smtClean="0">
                <a:solidFill>
                  <a:schemeClr val="tx1"/>
                </a:solidFill>
                <a:latin typeface="Times New Roman" panose="02020603050405020304" pitchFamily="18" charset="0"/>
                <a:cs typeface="Times New Roman" panose="02020603050405020304" pitchFamily="18" charset="0"/>
              </a:rPr>
              <a:t> </a:t>
            </a:r>
            <a:r>
              <a:rPr lang="en-US" i="1" dirty="0" err="1" smtClean="0">
                <a:solidFill>
                  <a:schemeClr val="tx1"/>
                </a:solidFill>
                <a:latin typeface="Times New Roman" panose="02020603050405020304" pitchFamily="18" charset="0"/>
                <a:cs typeface="Times New Roman" panose="02020603050405020304" pitchFamily="18" charset="0"/>
              </a:rPr>
              <a:t>kormi</a:t>
            </a:r>
            <a:r>
              <a:rPr lang="en-US" i="1" dirty="0" smtClean="0">
                <a:solidFill>
                  <a:schemeClr val="tx1"/>
                </a:solidFill>
                <a:latin typeface="Times New Roman" panose="02020603050405020304" pitchFamily="18" charset="0"/>
                <a:cs typeface="Times New Roman" panose="02020603050405020304" pitchFamily="18" charset="0"/>
              </a:rPr>
              <a:t> </a:t>
            </a:r>
            <a:r>
              <a:rPr lang="en-US" i="1" dirty="0" err="1" smtClean="0">
                <a:solidFill>
                  <a:schemeClr val="tx1"/>
                </a:solidFill>
                <a:latin typeface="Times New Roman" panose="02020603050405020304" pitchFamily="18" charset="0"/>
                <a:cs typeface="Times New Roman" panose="02020603050405020304" pitchFamily="18" charset="0"/>
              </a:rPr>
              <a:t>porishod</a:t>
            </a:r>
            <a:r>
              <a:rPr lang="en-US" dirty="0" smtClean="0">
                <a:solidFill>
                  <a:schemeClr val="tx1"/>
                </a:solidFill>
                <a:latin typeface="Times New Roman" panose="02020603050405020304" pitchFamily="18" charset="0"/>
                <a:cs typeface="Times New Roman" panose="02020603050405020304" pitchFamily="18" charset="0"/>
              </a:rPr>
              <a:t>, with support from the </a:t>
            </a:r>
            <a:r>
              <a:rPr lang="en-US" dirty="0" err="1" smtClean="0">
                <a:solidFill>
                  <a:schemeClr val="tx1"/>
                </a:solidFill>
                <a:latin typeface="Times New Roman" panose="02020603050405020304" pitchFamily="18" charset="0"/>
                <a:cs typeface="Times New Roman" panose="02020603050405020304" pitchFamily="18" charset="0"/>
              </a:rPr>
              <a:t>awami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muslim</a:t>
            </a:r>
            <a:r>
              <a:rPr lang="en-US" dirty="0" smtClean="0">
                <a:solidFill>
                  <a:schemeClr val="tx1"/>
                </a:solidFill>
                <a:latin typeface="Times New Roman" panose="02020603050405020304" pitchFamily="18" charset="0"/>
                <a:cs typeface="Times New Roman" panose="02020603050405020304" pitchFamily="18" charset="0"/>
              </a:rPr>
              <a:t> league, decided to commemorate 21 </a:t>
            </a:r>
            <a:r>
              <a:rPr lang="en-US" dirty="0" err="1" smtClean="0">
                <a:solidFill>
                  <a:schemeClr val="tx1"/>
                </a:solidFill>
                <a:latin typeface="Times New Roman" panose="02020603050405020304" pitchFamily="18" charset="0"/>
                <a:cs typeface="Times New Roman" panose="02020603050405020304" pitchFamily="18" charset="0"/>
              </a:rPr>
              <a:t>february</a:t>
            </a:r>
            <a:r>
              <a:rPr lang="en-US" dirty="0" smtClean="0">
                <a:solidFill>
                  <a:schemeClr val="tx1"/>
                </a:solidFill>
                <a:latin typeface="Times New Roman" panose="02020603050405020304" pitchFamily="18" charset="0"/>
                <a:cs typeface="Times New Roman" panose="02020603050405020304" pitchFamily="18" charset="0"/>
              </a:rPr>
              <a:t> as </a:t>
            </a:r>
            <a:r>
              <a:rPr lang="en-US" i="1" dirty="0" err="1" smtClean="0">
                <a:solidFill>
                  <a:schemeClr val="tx1"/>
                </a:solidFill>
                <a:latin typeface="Times New Roman" panose="02020603050405020304" pitchFamily="18" charset="0"/>
                <a:cs typeface="Times New Roman" panose="02020603050405020304" pitchFamily="18" charset="0"/>
              </a:rPr>
              <a:t>shohid</a:t>
            </a:r>
            <a:r>
              <a:rPr lang="en-US" i="1" dirty="0" smtClean="0">
                <a:solidFill>
                  <a:schemeClr val="tx1"/>
                </a:solidFill>
                <a:latin typeface="Times New Roman" panose="02020603050405020304" pitchFamily="18" charset="0"/>
                <a:cs typeface="Times New Roman" panose="02020603050405020304" pitchFamily="18" charset="0"/>
              </a:rPr>
              <a:t> </a:t>
            </a:r>
            <a:r>
              <a:rPr lang="en-US" i="1" dirty="0" err="1" smtClean="0">
                <a:solidFill>
                  <a:schemeClr val="tx1"/>
                </a:solidFill>
                <a:latin typeface="Times New Roman" panose="02020603050405020304" pitchFamily="18" charset="0"/>
                <a:cs typeface="Times New Roman" panose="02020603050405020304" pitchFamily="18" charset="0"/>
              </a:rPr>
              <a:t>dibosh</a:t>
            </a:r>
            <a:r>
              <a:rPr lang="en-US" dirty="0" smtClean="0">
                <a:solidFill>
                  <a:schemeClr val="tx1"/>
                </a:solidFill>
                <a:latin typeface="Times New Roman" panose="02020603050405020304" pitchFamily="18" charset="0"/>
                <a:cs typeface="Times New Roman" panose="02020603050405020304" pitchFamily="18" charset="0"/>
              </a:rPr>
              <a:t>.</a:t>
            </a:r>
          </a:p>
          <a:p>
            <a:pPr marL="660400" indent="-2667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On the first anniversary of the protests, people across east </a:t>
            </a:r>
            <a:r>
              <a:rPr lang="en-US" dirty="0" err="1" smtClean="0">
                <a:solidFill>
                  <a:schemeClr val="tx1"/>
                </a:solidFill>
                <a:latin typeface="Times New Roman" panose="02020603050405020304" pitchFamily="18" charset="0"/>
                <a:cs typeface="Times New Roman" panose="02020603050405020304" pitchFamily="18" charset="0"/>
              </a:rPr>
              <a:t>bengal</a:t>
            </a:r>
            <a:r>
              <a:rPr lang="en-US" dirty="0" smtClean="0">
                <a:solidFill>
                  <a:schemeClr val="tx1"/>
                </a:solidFill>
                <a:latin typeface="Times New Roman" panose="02020603050405020304" pitchFamily="18" charset="0"/>
                <a:cs typeface="Times New Roman" panose="02020603050405020304" pitchFamily="18" charset="0"/>
              </a:rPr>
              <a:t> wore black badges in solidarity with the victims. Most offices, banks and educational institutions were closed to observe the occasion. Student groups made agreements with college and police officials to preserve law and order. </a:t>
            </a:r>
          </a:p>
          <a:p>
            <a:pPr marL="660400" indent="-2667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More than 100,000 people assembled at a public meeting held in </a:t>
            </a:r>
            <a:r>
              <a:rPr lang="en-US" dirty="0" err="1" smtClean="0">
                <a:solidFill>
                  <a:schemeClr val="tx1"/>
                </a:solidFill>
                <a:latin typeface="Times New Roman" panose="02020603050405020304" pitchFamily="18" charset="0"/>
                <a:cs typeface="Times New Roman" panose="02020603050405020304" pitchFamily="18" charset="0"/>
              </a:rPr>
              <a:t>dhaka</a:t>
            </a:r>
            <a:r>
              <a:rPr lang="en-US" dirty="0" smtClean="0">
                <a:solidFill>
                  <a:schemeClr val="tx1"/>
                </a:solidFill>
                <a:latin typeface="Times New Roman" panose="02020603050405020304" pitchFamily="18" charset="0"/>
                <a:cs typeface="Times New Roman" panose="02020603050405020304" pitchFamily="18" charset="0"/>
              </a:rPr>
              <a:t>, where community leaders called for the immediate release of </a:t>
            </a:r>
            <a:r>
              <a:rPr lang="en-US" dirty="0" err="1" smtClean="0">
                <a:solidFill>
                  <a:schemeClr val="tx1"/>
                </a:solidFill>
                <a:latin typeface="Times New Roman" panose="02020603050405020304" pitchFamily="18" charset="0"/>
                <a:cs typeface="Times New Roman" panose="02020603050405020304" pitchFamily="18" charset="0"/>
              </a:rPr>
              <a:t>maulana</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bhashani</a:t>
            </a:r>
            <a:r>
              <a:rPr lang="en-US" dirty="0" smtClean="0">
                <a:solidFill>
                  <a:schemeClr val="tx1"/>
                </a:solidFill>
                <a:latin typeface="Times New Roman" panose="02020603050405020304" pitchFamily="18" charset="0"/>
                <a:cs typeface="Times New Roman" panose="02020603050405020304" pitchFamily="18" charset="0"/>
              </a:rPr>
              <a:t> and other political prisoners. However, west </a:t>
            </a:r>
            <a:r>
              <a:rPr lang="en-US" dirty="0" err="1" smtClean="0">
                <a:solidFill>
                  <a:schemeClr val="tx1"/>
                </a:solidFill>
                <a:latin typeface="Times New Roman" panose="02020603050405020304" pitchFamily="18" charset="0"/>
                <a:cs typeface="Times New Roman" panose="02020603050405020304" pitchFamily="18" charset="0"/>
              </a:rPr>
              <a:t>pakistani</a:t>
            </a:r>
            <a:r>
              <a:rPr lang="en-US" dirty="0" smtClean="0">
                <a:solidFill>
                  <a:schemeClr val="tx1"/>
                </a:solidFill>
                <a:latin typeface="Times New Roman" panose="02020603050405020304" pitchFamily="18" charset="0"/>
                <a:cs typeface="Times New Roman" panose="02020603050405020304" pitchFamily="18" charset="0"/>
              </a:rPr>
              <a:t> politicians such as </a:t>
            </a:r>
            <a:r>
              <a:rPr lang="en-US" dirty="0" err="1" smtClean="0">
                <a:solidFill>
                  <a:schemeClr val="tx1"/>
                </a:solidFill>
                <a:latin typeface="Times New Roman" panose="02020603050405020304" pitchFamily="18" charset="0"/>
                <a:cs typeface="Times New Roman" panose="02020603050405020304" pitchFamily="18" charset="0"/>
              </a:rPr>
              <a:t>fazlur</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rahman</a:t>
            </a:r>
            <a:r>
              <a:rPr lang="en-US" dirty="0" smtClean="0">
                <a:solidFill>
                  <a:schemeClr val="tx1"/>
                </a:solidFill>
                <a:latin typeface="Times New Roman" panose="02020603050405020304" pitchFamily="18" charset="0"/>
                <a:cs typeface="Times New Roman" panose="02020603050405020304" pitchFamily="18" charset="0"/>
              </a:rPr>
              <a:t> aggravated sectional tensions by declaring that anyone who wanted </a:t>
            </a:r>
            <a:r>
              <a:rPr lang="en-US" dirty="0" err="1" smtClean="0">
                <a:solidFill>
                  <a:schemeClr val="tx1"/>
                </a:solidFill>
                <a:latin typeface="Times New Roman" panose="02020603050405020304" pitchFamily="18" charset="0"/>
                <a:cs typeface="Times New Roman" panose="02020603050405020304" pitchFamily="18" charset="0"/>
              </a:rPr>
              <a:t>bengali</a:t>
            </a:r>
            <a:r>
              <a:rPr lang="en-US" dirty="0" smtClean="0">
                <a:solidFill>
                  <a:schemeClr val="tx1"/>
                </a:solidFill>
                <a:latin typeface="Times New Roman" panose="02020603050405020304" pitchFamily="18" charset="0"/>
                <a:cs typeface="Times New Roman" panose="02020603050405020304" pitchFamily="18" charset="0"/>
              </a:rPr>
              <a:t> to become an official language would be considered an "enemy of the state". Bengali students and civilians disobeyed the restrictions to celebrate the anniversary of the protests. Demonstrations broke out on the night of 21 </a:t>
            </a:r>
            <a:r>
              <a:rPr lang="en-US" dirty="0" err="1" smtClean="0">
                <a:solidFill>
                  <a:schemeClr val="tx1"/>
                </a:solidFill>
                <a:latin typeface="Times New Roman" panose="02020603050405020304" pitchFamily="18" charset="0"/>
                <a:cs typeface="Times New Roman" panose="02020603050405020304" pitchFamily="18" charset="0"/>
              </a:rPr>
              <a:t>february</a:t>
            </a:r>
            <a:r>
              <a:rPr lang="en-US" dirty="0" smtClean="0">
                <a:solidFill>
                  <a:schemeClr val="tx1"/>
                </a:solidFill>
                <a:latin typeface="Times New Roman" panose="02020603050405020304" pitchFamily="18" charset="0"/>
                <a:cs typeface="Times New Roman" panose="02020603050405020304" pitchFamily="18" charset="0"/>
              </a:rPr>
              <a:t> 1954, with various halls of the university of </a:t>
            </a:r>
            <a:r>
              <a:rPr lang="en-US" dirty="0" err="1" smtClean="0">
                <a:solidFill>
                  <a:schemeClr val="tx1"/>
                </a:solidFill>
                <a:latin typeface="Times New Roman" panose="02020603050405020304" pitchFamily="18" charset="0"/>
                <a:cs typeface="Times New Roman" panose="02020603050405020304" pitchFamily="18" charset="0"/>
              </a:rPr>
              <a:t>dhaka</a:t>
            </a:r>
            <a:r>
              <a:rPr lang="en-US" dirty="0" smtClean="0">
                <a:solidFill>
                  <a:schemeClr val="tx1"/>
                </a:solidFill>
                <a:latin typeface="Times New Roman" panose="02020603050405020304" pitchFamily="18" charset="0"/>
                <a:cs typeface="Times New Roman" panose="02020603050405020304" pitchFamily="18" charset="0"/>
              </a:rPr>
              <a:t> raising black flags in mourning. </a:t>
            </a:r>
            <a:r>
              <a:rPr lang="en-US" baseline="30000" dirty="0" smtClean="0">
                <a:solidFill>
                  <a:schemeClr val="tx1"/>
                </a:solidFill>
                <a:latin typeface="Times New Roman" panose="02020603050405020304" pitchFamily="18" charset="0"/>
                <a:cs typeface="Times New Roman" panose="02020603050405020304" pitchFamily="18" charset="0"/>
              </a:rPr>
              <a:t>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a:t>
            </a:r>
          </a:p>
          <a:p>
            <a:endParaRPr lang="en-US" dirty="0">
              <a:solidFill>
                <a:schemeClr val="tx1"/>
              </a:solidFill>
            </a:endParaRPr>
          </a:p>
        </p:txBody>
      </p:sp>
      <p:sp>
        <p:nvSpPr>
          <p:cNvPr id="5" name="Title 1">
            <a:extLst>
              <a:ext uri="{FF2B5EF4-FFF2-40B4-BE49-F238E27FC236}">
                <a16:creationId xmlns="" xmlns:a16="http://schemas.microsoft.com/office/drawing/2014/main" id="{15324AE1-7801-984D-914B-C8261BCE3220}"/>
              </a:ext>
            </a:extLst>
          </p:cNvPr>
          <p:cNvSpPr>
            <a:spLocks noGrp="1"/>
          </p:cNvSpPr>
          <p:nvPr>
            <p:ph type="title"/>
          </p:nvPr>
        </p:nvSpPr>
        <p:spPr>
          <a:xfrm>
            <a:off x="1097280" y="914400"/>
            <a:ext cx="10058400" cy="822960"/>
          </a:xfrm>
        </p:spPr>
        <p:txBody>
          <a:bodyPr>
            <a:normAutofit fontScale="90000"/>
          </a:bodyPr>
          <a:lstStyle/>
          <a:p>
            <a:pPr algn="ct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EVENTS AFTER 1952</a:t>
            </a: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69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B46826C-3530-7046-9F29-B51D2B53009B}"/>
              </a:ext>
            </a:extLst>
          </p:cNvPr>
          <p:cNvSpPr>
            <a:spLocks noGrp="1"/>
          </p:cNvSpPr>
          <p:nvPr>
            <p:ph idx="1"/>
          </p:nvPr>
        </p:nvSpPr>
        <p:spPr>
          <a:xfrm>
            <a:off x="1097280" y="1845734"/>
            <a:ext cx="10058400" cy="4491566"/>
          </a:xfrm>
        </p:spPr>
        <p:txBody>
          <a:bodyPr>
            <a:normAutofit lnSpcReduction="10000"/>
          </a:bodyPr>
          <a:lstStyle/>
          <a:p>
            <a:pPr marL="711200" indent="-3556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Political </a:t>
            </a:r>
            <a:r>
              <a:rPr lang="en-US" dirty="0">
                <a:solidFill>
                  <a:schemeClr val="tx1"/>
                </a:solidFill>
                <a:latin typeface="Times New Roman" panose="02020603050405020304" pitchFamily="18" charset="0"/>
                <a:cs typeface="Times New Roman" panose="02020603050405020304" pitchFamily="18" charset="0"/>
              </a:rPr>
              <a:t>tensions came to a head as elections to the provincial assembly of East Bengal were held in 1954. The ruling Muslim League denounced the opposition United Front coalition, which—led by A K </a:t>
            </a:r>
            <a:r>
              <a:rPr lang="en-US" dirty="0" err="1">
                <a:solidFill>
                  <a:schemeClr val="tx1"/>
                </a:solidFill>
                <a:latin typeface="Times New Roman" panose="02020603050405020304" pitchFamily="18" charset="0"/>
                <a:cs typeface="Times New Roman" panose="02020603050405020304" pitchFamily="18" charset="0"/>
              </a:rPr>
              <a:t>Fazlul</a:t>
            </a:r>
            <a:r>
              <a:rPr lang="en-US" dirty="0">
                <a:solidFill>
                  <a:schemeClr val="tx1"/>
                </a:solidFill>
                <a:latin typeface="Times New Roman" panose="02020603050405020304" pitchFamily="18" charset="0"/>
                <a:cs typeface="Times New Roman" panose="02020603050405020304" pitchFamily="18" charset="0"/>
              </a:rPr>
              <a:t> Huq and the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League—wanted greater provincial autonomy. Several United Front leaders and activists were arrested. The United Front won a vast majority of seats in the legislative assembly, while the representation of the Muslim League was reduced to a historic low.</a:t>
            </a:r>
            <a:r>
              <a:rPr lang="en-US" baseline="3000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711200" indent="-3556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The United Front ministry ordered the creation of the Bangla Academy to promote, develop, and preserve the Bengali language, literature, and heritage. However, the United Front rule was temporary, as Governor General Golam Mahmud cancelled the government and started Governor's rule on 30 May 1954. The United Front again formed the ministry on 6 June 1955 after the governor's regime ended. </a:t>
            </a:r>
          </a:p>
          <a:p>
            <a:pPr marL="711200" indent="-3556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Following the return of the United Front to power, the anniversary on 21 February 1956 was observed for the first time in a peaceful atmosphere. The Government supported a major project to construct a new Shaheed </a:t>
            </a:r>
            <a:r>
              <a:rPr lang="en-US" dirty="0" err="1">
                <a:solidFill>
                  <a:schemeClr val="tx1"/>
                </a:solidFill>
                <a:latin typeface="Times New Roman" panose="02020603050405020304" pitchFamily="18" charset="0"/>
                <a:cs typeface="Times New Roman" panose="02020603050405020304" pitchFamily="18" charset="0"/>
              </a:rPr>
              <a:t>Minar</a:t>
            </a:r>
            <a:r>
              <a:rPr lang="en-US" dirty="0">
                <a:solidFill>
                  <a:schemeClr val="tx1"/>
                </a:solidFill>
                <a:latin typeface="Times New Roman" panose="02020603050405020304" pitchFamily="18" charset="0"/>
                <a:cs typeface="Times New Roman" panose="02020603050405020304" pitchFamily="18" charset="0"/>
              </a:rPr>
              <a:t>. The session of the constituent assembly was stopped for five minutes to express condolence for the students slain in the police shootings. Major rallies were </a:t>
            </a:r>
            <a:r>
              <a:rPr lang="en-US" dirty="0" err="1">
                <a:solidFill>
                  <a:schemeClr val="tx1"/>
                </a:solidFill>
                <a:latin typeface="Times New Roman" panose="02020603050405020304" pitchFamily="18" charset="0"/>
                <a:cs typeface="Times New Roman" panose="02020603050405020304" pitchFamily="18" charset="0"/>
              </a:rPr>
              <a:t>organised</a:t>
            </a:r>
            <a:r>
              <a:rPr lang="en-US" dirty="0">
                <a:solidFill>
                  <a:schemeClr val="tx1"/>
                </a:solidFill>
                <a:latin typeface="Times New Roman" panose="02020603050405020304" pitchFamily="18" charset="0"/>
                <a:cs typeface="Times New Roman" panose="02020603050405020304" pitchFamily="18" charset="0"/>
              </a:rPr>
              <a:t> and all public offices and businesses remained closed. </a:t>
            </a:r>
            <a:r>
              <a:rPr lang="en-US" baseline="3000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5" name="Title 1">
            <a:extLst>
              <a:ext uri="{FF2B5EF4-FFF2-40B4-BE49-F238E27FC236}">
                <a16:creationId xmlns="" xmlns:a16="http://schemas.microsoft.com/office/drawing/2014/main" id="{7F75972D-4AA4-364E-A34A-5791F1CE9EA8}"/>
              </a:ext>
            </a:extLst>
          </p:cNvPr>
          <p:cNvSpPr>
            <a:spLocks noGrp="1"/>
          </p:cNvSpPr>
          <p:nvPr>
            <p:ph type="title"/>
          </p:nvPr>
        </p:nvSpPr>
        <p:spPr>
          <a:xfrm>
            <a:off x="1097280" y="914400"/>
            <a:ext cx="10058400" cy="82296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UNITED FRONT IN 1954</a:t>
            </a: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98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DBC7A7-F524-8647-9952-D95D7A79A066}"/>
              </a:ext>
            </a:extLst>
          </p:cNvPr>
          <p:cNvSpPr>
            <a:spLocks noGrp="1"/>
          </p:cNvSpPr>
          <p:nvPr>
            <p:ph type="title"/>
          </p:nvPr>
        </p:nvSpPr>
        <p:spPr>
          <a:xfrm>
            <a:off x="1097280" y="914400"/>
            <a:ext cx="10058400" cy="822960"/>
          </a:xfrm>
        </p:spPr>
        <p:txBody>
          <a:bodyPr>
            <a:normAutofit/>
          </a:bodyPr>
          <a:lstStyle/>
          <a:p>
            <a:pPr marL="304800" indent="-177800" algn="ctr">
              <a:spcBef>
                <a:spcPts val="0"/>
              </a:spcBef>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BACKGROUND OF LANGUAGE MOVEMENT - 1952</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45F5447-4E4A-074E-BFDC-B5D10E8A5F8A}"/>
              </a:ext>
            </a:extLst>
          </p:cNvPr>
          <p:cNvSpPr>
            <a:spLocks noGrp="1"/>
          </p:cNvSpPr>
          <p:nvPr>
            <p:ph idx="1"/>
          </p:nvPr>
        </p:nvSpPr>
        <p:spPr>
          <a:xfrm>
            <a:off x="1097280" y="1995055"/>
            <a:ext cx="10058400" cy="3821546"/>
          </a:xfrm>
        </p:spPr>
        <p:txBody>
          <a:bodyPr>
            <a:normAutofit/>
          </a:bodyPr>
          <a:lstStyle/>
          <a:p>
            <a:pPr marL="622300" indent="-317500" algn="just">
              <a:spcBef>
                <a:spcPts val="0"/>
              </a:spcBef>
              <a:spcAft>
                <a:spcPts val="0"/>
              </a:spcAft>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From </a:t>
            </a:r>
            <a:r>
              <a:rPr lang="en-US" dirty="0">
                <a:solidFill>
                  <a:schemeClr val="tx1"/>
                </a:solidFill>
                <a:latin typeface="Times New Roman" panose="02020603050405020304" pitchFamily="18" charset="0"/>
                <a:cs typeface="Times New Roman" panose="02020603050405020304" pitchFamily="18" charset="0"/>
              </a:rPr>
              <a:t>the mid-19th century, the Urdu language had been promoted as the lingua franca of Indian Muslim by political and religious leaders, Urdu is a Central Indo-Aryan language of the Indo-</a:t>
            </a:r>
            <a:r>
              <a:rPr lang="en-US" dirty="0" err="1">
                <a:solidFill>
                  <a:schemeClr val="tx1"/>
                </a:solidFill>
                <a:latin typeface="Times New Roman" panose="02020603050405020304" pitchFamily="18" charset="0"/>
                <a:cs typeface="Times New Roman" panose="02020603050405020304" pitchFamily="18" charset="0"/>
              </a:rPr>
              <a:t>Iranion</a:t>
            </a:r>
            <a:r>
              <a:rPr lang="en-US" dirty="0">
                <a:solidFill>
                  <a:schemeClr val="tx1"/>
                </a:solidFill>
                <a:latin typeface="Times New Roman" panose="02020603050405020304" pitchFamily="18" charset="0"/>
                <a:cs typeface="Times New Roman" panose="02020603050405020304" pitchFamily="18" charset="0"/>
              </a:rPr>
              <a:t> branch, closely related to Hindi and belonging to the Indo-European family of languages. It developed under Persian, Arabic and Turkic influence in South Asia during the Delhi Sultanate and Mughal Empire. With its </a:t>
            </a:r>
            <a:r>
              <a:rPr lang="en-US" dirty="0" err="1">
                <a:solidFill>
                  <a:schemeClr val="tx1"/>
                </a:solidFill>
                <a:latin typeface="Times New Roman" panose="02020603050405020304" pitchFamily="18" charset="0"/>
                <a:cs typeface="Times New Roman" panose="02020603050405020304" pitchFamily="18" charset="0"/>
              </a:rPr>
              <a:t>Perso</a:t>
            </a:r>
            <a:r>
              <a:rPr lang="en-US" dirty="0">
                <a:solidFill>
                  <a:schemeClr val="tx1"/>
                </a:solidFill>
                <a:latin typeface="Times New Roman" panose="02020603050405020304" pitchFamily="18" charset="0"/>
                <a:cs typeface="Times New Roman" panose="02020603050405020304" pitchFamily="18" charset="0"/>
              </a:rPr>
              <a:t>-Arabic script, the language was considered a vital element of the Islamic culture for Indian Muslims. </a:t>
            </a:r>
          </a:p>
          <a:p>
            <a:pPr marL="304800" indent="0" algn="just">
              <a:spcBef>
                <a:spcPts val="0"/>
              </a:spcBef>
              <a:spcAft>
                <a:spcPts val="0"/>
              </a:spcAft>
              <a:buNone/>
            </a:pPr>
            <a:endParaRPr lang="en-US" sz="1200" dirty="0">
              <a:solidFill>
                <a:schemeClr val="tx1"/>
              </a:solidFill>
              <a:latin typeface="Times New Roman" panose="02020603050405020304" pitchFamily="18" charset="0"/>
              <a:cs typeface="Times New Roman" panose="02020603050405020304" pitchFamily="18" charset="0"/>
            </a:endParaRPr>
          </a:p>
          <a:p>
            <a:pPr marL="622300" indent="-317500" algn="just">
              <a:spcBef>
                <a:spcPts val="0"/>
              </a:spcBef>
              <a:spcAft>
                <a:spcPts val="0"/>
              </a:spcAf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While the use of Urdu grew common with Muslims in northern India, the Muslims of Bengal primarily used the Bengali language. Bengali is an Eastern-Aryan language that arose from the eastern Middle Indic Language around 1000 CE and developed considerably during the Bengal Renaissance. As early as the late 19</a:t>
            </a:r>
            <a:r>
              <a:rPr lang="en-US" baseline="30000" dirty="0">
                <a:solidFill>
                  <a:schemeClr val="tx1"/>
                </a:solidFill>
                <a:latin typeface="Times New Roman" panose="02020603050405020304" pitchFamily="18" charset="0"/>
                <a:cs typeface="Times New Roman" panose="02020603050405020304" pitchFamily="18" charset="0"/>
              </a:rPr>
              <a:t>th</a:t>
            </a:r>
            <a:r>
              <a:rPr lang="en-US" dirty="0">
                <a:solidFill>
                  <a:schemeClr val="tx1"/>
                </a:solidFill>
                <a:latin typeface="Times New Roman" panose="02020603050405020304" pitchFamily="18" charset="0"/>
                <a:cs typeface="Times New Roman" panose="02020603050405020304" pitchFamily="18" charset="0"/>
              </a:rPr>
              <a:t> century, social activists such as the Muslim feminist </a:t>
            </a:r>
            <a:r>
              <a:rPr lang="en-US" dirty="0" err="1">
                <a:solidFill>
                  <a:schemeClr val="tx1"/>
                </a:solidFill>
                <a:latin typeface="Times New Roman" panose="02020603050405020304" pitchFamily="18" charset="0"/>
                <a:cs typeface="Times New Roman" panose="02020603050405020304" pitchFamily="18" charset="0"/>
              </a:rPr>
              <a:t>Roquia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Sakhwat</a:t>
            </a:r>
            <a:r>
              <a:rPr lang="en-US" dirty="0">
                <a:solidFill>
                  <a:schemeClr val="tx1"/>
                </a:solidFill>
                <a:latin typeface="Times New Roman" panose="02020603050405020304" pitchFamily="18" charset="0"/>
                <a:cs typeface="Times New Roman" panose="02020603050405020304" pitchFamily="18" charset="0"/>
              </a:rPr>
              <a:t> Hussain were choosing to write in Bengali to reach out to the people and develop it as a modern literary language. </a:t>
            </a:r>
          </a:p>
        </p:txBody>
      </p:sp>
    </p:spTree>
    <p:extLst>
      <p:ext uri="{BB962C8B-B14F-4D97-AF65-F5344CB8AC3E}">
        <p14:creationId xmlns:p14="http://schemas.microsoft.com/office/powerpoint/2010/main" val="1654165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422C858-CEA6-BC42-93AA-973F9859DECE}"/>
              </a:ext>
            </a:extLst>
          </p:cNvPr>
          <p:cNvSpPr>
            <a:spLocks noGrp="1"/>
          </p:cNvSpPr>
          <p:nvPr>
            <p:ph idx="1"/>
          </p:nvPr>
        </p:nvSpPr>
        <p:spPr>
          <a:xfrm>
            <a:off x="1097280" y="1845734"/>
            <a:ext cx="10058400" cy="4504266"/>
          </a:xfrm>
        </p:spPr>
        <p:txBody>
          <a:bodyPr/>
          <a:lstStyle/>
          <a:p>
            <a:pPr marL="711200" indent="-317500" algn="just">
              <a:spcBef>
                <a:spcPts val="600"/>
              </a:spcBef>
              <a:buFont typeface="Wingdings" pitchFamily="2" charset="2"/>
              <a:buChar char="q"/>
            </a:pPr>
            <a:r>
              <a:rPr lang="en-US" dirty="0" smtClean="0">
                <a:solidFill>
                  <a:schemeClr val="tx1"/>
                </a:solidFill>
                <a:latin typeface="Times New Roman" panose="02020603050405020304" pitchFamily="18" charset="0"/>
                <a:cs typeface="Times New Roman" panose="02020603050405020304" pitchFamily="18" charset="0"/>
              </a:rPr>
              <a:t>With </a:t>
            </a:r>
            <a:r>
              <a:rPr lang="en-US" dirty="0">
                <a:solidFill>
                  <a:schemeClr val="tx1"/>
                </a:solidFill>
                <a:latin typeface="Times New Roman" panose="02020603050405020304" pitchFamily="18" charset="0"/>
                <a:cs typeface="Times New Roman" panose="02020603050405020304" pitchFamily="18" charset="0"/>
              </a:rPr>
              <a:t>the defeat of the Muslim League in the East Bengal assembly elections, the central government became flexible in recognizing Bengali as the state language of Pakistan, along with Urdu. </a:t>
            </a:r>
          </a:p>
          <a:p>
            <a:pPr marL="711200" indent="-3175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On 7 May 1954, the constituent assembly resolved, with the Muslim League's support, to grant official status to Bengal. Bengali was adopted as an official language of Pakistan along with Urdu in article 214(1) when the first constitution of Pakistan was enacted on 29 February 1956. Mohammad Ali </a:t>
            </a:r>
            <a:r>
              <a:rPr lang="en-US" dirty="0" err="1">
                <a:solidFill>
                  <a:schemeClr val="tx1"/>
                </a:solidFill>
                <a:latin typeface="Times New Roman" panose="02020603050405020304" pitchFamily="18" charset="0"/>
                <a:cs typeface="Times New Roman" panose="02020603050405020304" pitchFamily="18" charset="0"/>
              </a:rPr>
              <a:t>Bogra</a:t>
            </a:r>
            <a:r>
              <a:rPr lang="en-US" dirty="0">
                <a:solidFill>
                  <a:schemeClr val="tx1"/>
                </a:solidFill>
                <a:latin typeface="Times New Roman" panose="02020603050405020304" pitchFamily="18" charset="0"/>
                <a:cs typeface="Times New Roman" panose="02020603050405020304" pitchFamily="18" charset="0"/>
              </a:rPr>
              <a:t> raised the language-related clauses of the constitution in Parliament. </a:t>
            </a:r>
          </a:p>
          <a:p>
            <a:pPr marL="711200" indent="-317500" algn="just">
              <a:spcBef>
                <a:spcPts val="600"/>
              </a:spcBef>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According to the clauses, the Bengali language was given equal recognition as a state language like Urdu. In Parliament and the Legislative Assembly, besides Urdu and English, there was an opportunity to speak in Bengali. The constitution also provided opportunities for higher education in Bengali. </a:t>
            </a:r>
          </a:p>
          <a:p>
            <a:endParaRPr lang="en-US" dirty="0"/>
          </a:p>
        </p:txBody>
      </p:sp>
      <p:sp>
        <p:nvSpPr>
          <p:cNvPr id="5" name="Title 1">
            <a:extLst>
              <a:ext uri="{FF2B5EF4-FFF2-40B4-BE49-F238E27FC236}">
                <a16:creationId xmlns="" xmlns:a16="http://schemas.microsoft.com/office/drawing/2014/main" id="{4932753C-57F2-6249-949C-CCECF09176EF}"/>
              </a:ext>
            </a:extLst>
          </p:cNvPr>
          <p:cNvSpPr>
            <a:spLocks noGrp="1"/>
          </p:cNvSpPr>
          <p:nvPr>
            <p:ph type="title"/>
          </p:nvPr>
        </p:nvSpPr>
        <p:spPr>
          <a:xfrm>
            <a:off x="1097280" y="914400"/>
            <a:ext cx="10058400" cy="82296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CONSTITUTIONAL STATUS AS A STATE LANGUAGE</a:t>
            </a: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627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02CA233-277A-2547-A5EF-AC41FCE1EF42}"/>
              </a:ext>
            </a:extLst>
          </p:cNvPr>
          <p:cNvSpPr>
            <a:spLocks noGrp="1"/>
          </p:cNvSpPr>
          <p:nvPr>
            <p:ph idx="1"/>
          </p:nvPr>
        </p:nvSpPr>
        <p:spPr/>
        <p:txBody>
          <a:bodyPr/>
          <a:lstStyle/>
          <a:p>
            <a:pPr marL="800100" indent="-4064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However, the military government formed by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made attempts to re-establish Urdu as the sole national language. On 6 January 1959, the military regime issued an official statement and reinstated the official stance of supporting the 1956 constitution's policy of two state languages.</a:t>
            </a:r>
          </a:p>
        </p:txBody>
      </p:sp>
      <p:sp>
        <p:nvSpPr>
          <p:cNvPr id="5" name="Title 1">
            <a:extLst>
              <a:ext uri="{FF2B5EF4-FFF2-40B4-BE49-F238E27FC236}">
                <a16:creationId xmlns="" xmlns:a16="http://schemas.microsoft.com/office/drawing/2014/main" id="{29BB826F-0CBB-CC4D-A227-2334119A6D36}"/>
              </a:ext>
            </a:extLst>
          </p:cNvPr>
          <p:cNvSpPr>
            <a:spLocks noGrp="1"/>
          </p:cNvSpPr>
          <p:nvPr>
            <p:ph type="title"/>
          </p:nvPr>
        </p:nvSpPr>
        <p:spPr>
          <a:xfrm>
            <a:off x="1097280" y="914400"/>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CONSTITUTIONAL STATUS AS A STATE LANGUAGE</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564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913" y="2274661"/>
            <a:ext cx="3492500" cy="2324100"/>
          </a:xfrm>
        </p:spPr>
      </p:pic>
    </p:spTree>
    <p:extLst>
      <p:ext uri="{BB962C8B-B14F-4D97-AF65-F5344CB8AC3E}">
        <p14:creationId xmlns:p14="http://schemas.microsoft.com/office/powerpoint/2010/main" val="228834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55D66BE-833B-6D4D-B252-E9D03652DDAB}"/>
              </a:ext>
            </a:extLst>
          </p:cNvPr>
          <p:cNvSpPr>
            <a:spLocks noGrp="1"/>
          </p:cNvSpPr>
          <p:nvPr>
            <p:ph idx="1"/>
          </p:nvPr>
        </p:nvSpPr>
        <p:spPr>
          <a:xfrm>
            <a:off x="1097280" y="2064327"/>
            <a:ext cx="10058400" cy="4069773"/>
          </a:xfrm>
        </p:spPr>
        <p:txBody>
          <a:bodyPr>
            <a:normAutofit/>
          </a:bodyPr>
          <a:lstStyle/>
          <a:p>
            <a:pPr marL="749300" indent="-482600" algn="just">
              <a:buFont typeface="Wingdings" pitchFamily="2" charset="2"/>
              <a:buChar char="q"/>
            </a:pPr>
            <a:r>
              <a:rPr lang="en-US" sz="2200" dirty="0" smtClean="0">
                <a:solidFill>
                  <a:schemeClr val="tx1"/>
                </a:solidFill>
                <a:latin typeface="Times New Roman" panose="02020603050405020304" pitchFamily="18" charset="0"/>
                <a:cs typeface="Times New Roman" panose="02020603050405020304" pitchFamily="18" charset="0"/>
              </a:rPr>
              <a:t>Britain's </a:t>
            </a:r>
            <a:r>
              <a:rPr lang="en-US" sz="2200" dirty="0">
                <a:solidFill>
                  <a:schemeClr val="tx1"/>
                </a:solidFill>
                <a:latin typeface="Times New Roman" panose="02020603050405020304" pitchFamily="18" charset="0"/>
                <a:cs typeface="Times New Roman" panose="02020603050405020304" pitchFamily="18" charset="0"/>
              </a:rPr>
              <a:t>holdings on the Indian subcontinent were granted independence in 1947 and 1948, becoming four new independent states: the Dominion of India, the Union of Burma (now Myanmar), the Dominion of Ceylon (now Sri Lanka), and the Dominion of Pakistan. </a:t>
            </a:r>
          </a:p>
          <a:p>
            <a:pPr marL="749300" indent="-482600" algn="just">
              <a:buFont typeface="Wingdings" pitchFamily="2" charset="2"/>
              <a:buChar char="q"/>
            </a:pPr>
            <a:r>
              <a:rPr lang="en-US" sz="2200" dirty="0">
                <a:solidFill>
                  <a:schemeClr val="tx1"/>
                </a:solidFill>
                <a:latin typeface="Times New Roman" panose="02020603050405020304" pitchFamily="18" charset="0"/>
                <a:cs typeface="Times New Roman" panose="02020603050405020304" pitchFamily="18" charset="0"/>
              </a:rPr>
              <a:t>After the partition of India in 1947, Bengali-speaking people in East Bengal, made up 44 million of the newly formed Dominion of Pakistan's 69 million people. </a:t>
            </a:r>
          </a:p>
          <a:p>
            <a:pPr marL="749300" indent="-482600" algn="just">
              <a:buFont typeface="Wingdings" pitchFamily="2" charset="2"/>
              <a:buChar char="q"/>
            </a:pPr>
            <a:r>
              <a:rPr lang="en-US" sz="2200" dirty="0">
                <a:solidFill>
                  <a:schemeClr val="tx1"/>
                </a:solidFill>
                <a:latin typeface="Times New Roman" panose="02020603050405020304" pitchFamily="18" charset="0"/>
                <a:cs typeface="Times New Roman" panose="02020603050405020304" pitchFamily="18" charset="0"/>
              </a:rPr>
              <a:t>The Dominion of Pakistan's government, civil services, and military, however, was dominated by personnel from the western wing of the Dominion of Pakistan. </a:t>
            </a:r>
          </a:p>
          <a:p>
            <a:pPr marL="0" indent="0">
              <a:buNone/>
            </a:pPr>
            <a:endParaRPr lang="en-US" dirty="0"/>
          </a:p>
        </p:txBody>
      </p:sp>
      <p:sp>
        <p:nvSpPr>
          <p:cNvPr id="5" name="Title 1">
            <a:extLst>
              <a:ext uri="{FF2B5EF4-FFF2-40B4-BE49-F238E27FC236}">
                <a16:creationId xmlns="" xmlns:a16="http://schemas.microsoft.com/office/drawing/2014/main" id="{A1D6014C-F09B-EF44-BED4-D34E5E076A85}"/>
              </a:ext>
            </a:extLst>
          </p:cNvPr>
          <p:cNvSpPr>
            <a:spLocks noGrp="1"/>
          </p:cNvSpPr>
          <p:nvPr>
            <p:ph type="title"/>
          </p:nvPr>
        </p:nvSpPr>
        <p:spPr>
          <a:xfrm>
            <a:off x="1097280" y="914400"/>
            <a:ext cx="10058400" cy="822960"/>
          </a:xfrm>
        </p:spPr>
        <p:txBody>
          <a:bodyPr>
            <a:normAutofit/>
          </a:bodyPr>
          <a:lstStyle/>
          <a:p>
            <a:pPr marL="304800" indent="-177800" algn="ctr">
              <a:lnSpc>
                <a:spcPct val="100000"/>
              </a:lnSpc>
              <a:spcBef>
                <a:spcPts val="0"/>
              </a:spcBef>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EARLY STAGES OF THE MOVEMENT</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929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EARLY STAGES OF THE MOVEMENT</a:t>
            </a:r>
            <a:endParaRPr lang="en-US" sz="3200" dirty="0"/>
          </a:p>
        </p:txBody>
      </p:sp>
      <p:sp>
        <p:nvSpPr>
          <p:cNvPr id="3" name="Content Placeholder 2"/>
          <p:cNvSpPr>
            <a:spLocks noGrp="1"/>
          </p:cNvSpPr>
          <p:nvPr>
            <p:ph idx="1"/>
          </p:nvPr>
        </p:nvSpPr>
        <p:spPr>
          <a:xfrm>
            <a:off x="7952509" y="1981200"/>
            <a:ext cx="3203170" cy="3887894"/>
          </a:xfrm>
        </p:spPr>
        <p:txBody>
          <a:bodyPr>
            <a:normAutofit fontScale="92500" lnSpcReduction="20000"/>
          </a:bodyPr>
          <a:lstStyle/>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 </a:t>
            </a:r>
            <a:r>
              <a:rPr lang="en-US" dirty="0">
                <a:solidFill>
                  <a:schemeClr val="tx1"/>
                </a:solidFill>
                <a:latin typeface="Times New Roman" panose="02020603050405020304" pitchFamily="18" charset="0"/>
                <a:cs typeface="Times New Roman" panose="02020603050405020304" pitchFamily="18" charset="0"/>
              </a:rPr>
              <a:t>November 1947, a key resolution at a national education summit in Karachi advocated Urdu and English as the sole state languages. Students from Dhaka rallied under the leadership of </a:t>
            </a:r>
            <a:r>
              <a:rPr lang="en-US" dirty="0" err="1">
                <a:solidFill>
                  <a:schemeClr val="tx1"/>
                </a:solidFill>
                <a:latin typeface="Times New Roman" panose="02020603050405020304" pitchFamily="18" charset="0"/>
                <a:cs typeface="Times New Roman" panose="02020603050405020304" pitchFamily="18" charset="0"/>
              </a:rPr>
              <a:t>Abul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Kashem</a:t>
            </a:r>
            <a:r>
              <a:rPr lang="en-US" dirty="0">
                <a:solidFill>
                  <a:schemeClr val="tx1"/>
                </a:solidFill>
                <a:latin typeface="Times New Roman" panose="02020603050405020304" pitchFamily="18" charset="0"/>
                <a:cs typeface="Times New Roman" panose="02020603050405020304" pitchFamily="18" charset="0"/>
              </a:rPr>
              <a:t>, the secretary of </a:t>
            </a:r>
            <a:r>
              <a:rPr lang="en-US" dirty="0" err="1">
                <a:solidFill>
                  <a:schemeClr val="tx1"/>
                </a:solidFill>
                <a:latin typeface="Times New Roman" panose="02020603050405020304" pitchFamily="18" charset="0"/>
                <a:cs typeface="Times New Roman" panose="02020603050405020304" pitchFamily="18" charset="0"/>
              </a:rPr>
              <a:t>Tamaddun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Mujlish</a:t>
            </a:r>
            <a:r>
              <a:rPr lang="en-US" dirty="0">
                <a:solidFill>
                  <a:schemeClr val="tx1"/>
                </a:solidFill>
                <a:latin typeface="Times New Roman" panose="02020603050405020304" pitchFamily="18" charset="0"/>
                <a:cs typeface="Times New Roman" panose="02020603050405020304" pitchFamily="18" charset="0"/>
              </a:rPr>
              <a:t>, a Bengali Islamic cultural </a:t>
            </a:r>
            <a:r>
              <a:rPr lang="en-US" dirty="0" err="1">
                <a:solidFill>
                  <a:schemeClr val="tx1"/>
                </a:solidFill>
                <a:latin typeface="Times New Roman" panose="02020603050405020304" pitchFamily="18" charset="0"/>
                <a:cs typeface="Times New Roman" panose="02020603050405020304" pitchFamily="18" charset="0"/>
              </a:rPr>
              <a:t>organisation</a:t>
            </a:r>
            <a:r>
              <a:rPr lang="en-US" dirty="0">
                <a:solidFill>
                  <a:schemeClr val="tx1"/>
                </a:solidFill>
                <a:latin typeface="Times New Roman" panose="02020603050405020304" pitchFamily="18" charset="0"/>
                <a:cs typeface="Times New Roman" panose="02020603050405020304" pitchFamily="18" charset="0"/>
              </a:rPr>
              <a:t>. The meeting stipulated Bengali as an official language of the Dominion of Pakistan and as a medium of education in East Bengal. </a:t>
            </a:r>
          </a:p>
          <a:p>
            <a:endParaRPr lang="en-US" dirty="0"/>
          </a:p>
        </p:txBody>
      </p:sp>
      <p:pic>
        <p:nvPicPr>
          <p:cNvPr id="1026" name="Picture 2" descr="Tamaddun Majlish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28" y="1981200"/>
            <a:ext cx="3262744" cy="38878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ncipal Abul Kashem's 24th death annivers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981200"/>
            <a:ext cx="3114502" cy="388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105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8F35823-F2F1-FB46-8887-138833D08B70}"/>
              </a:ext>
            </a:extLst>
          </p:cNvPr>
          <p:cNvSpPr>
            <a:spLocks noGrp="1"/>
          </p:cNvSpPr>
          <p:nvPr>
            <p:ph idx="1"/>
          </p:nvPr>
        </p:nvSpPr>
        <p:spPr>
          <a:xfrm>
            <a:off x="1097280" y="2136680"/>
            <a:ext cx="10058400" cy="3765357"/>
          </a:xfrm>
        </p:spPr>
        <p:txBody>
          <a:bodyPr>
            <a:normAutofit/>
          </a:bodyPr>
          <a:lstStyle/>
          <a:p>
            <a:pPr marL="533400" indent="-3175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However, the Pakistan Public Service Commission removed Bengali from the list of approved subjects, as well as from currency notes and stamps. The central education minister </a:t>
            </a:r>
            <a:r>
              <a:rPr lang="en-US" dirty="0" err="1">
                <a:solidFill>
                  <a:schemeClr val="tx1"/>
                </a:solidFill>
                <a:latin typeface="Times New Roman" panose="02020603050405020304" pitchFamily="18" charset="0"/>
                <a:cs typeface="Times New Roman" panose="02020603050405020304" pitchFamily="18" charset="0"/>
              </a:rPr>
              <a:t>Fazlur</a:t>
            </a:r>
            <a:r>
              <a:rPr lang="en-US" dirty="0">
                <a:solidFill>
                  <a:schemeClr val="tx1"/>
                </a:solidFill>
                <a:latin typeface="Times New Roman" panose="02020603050405020304" pitchFamily="18" charset="0"/>
                <a:cs typeface="Times New Roman" panose="02020603050405020304" pitchFamily="18" charset="0"/>
              </a:rPr>
              <a:t> Rahman made extensive preparations to make Urdu the only state language of the Dominion of Pakistan. </a:t>
            </a:r>
          </a:p>
          <a:p>
            <a:pPr marL="533400" indent="-3175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Public outrage spread, and many Bengali students met on the University of Dhaka campus on 8 December 1947 to formally demand that Bengali be made an official language. To promote their cause, Bengali students </a:t>
            </a:r>
            <a:r>
              <a:rPr lang="en-US" dirty="0" err="1">
                <a:solidFill>
                  <a:schemeClr val="tx1"/>
                </a:solidFill>
                <a:latin typeface="Times New Roman" panose="02020603050405020304" pitchFamily="18" charset="0"/>
                <a:cs typeface="Times New Roman" panose="02020603050405020304" pitchFamily="18" charset="0"/>
              </a:rPr>
              <a:t>organised</a:t>
            </a:r>
            <a:r>
              <a:rPr lang="en-US" dirty="0">
                <a:solidFill>
                  <a:schemeClr val="tx1"/>
                </a:solidFill>
                <a:latin typeface="Times New Roman" panose="02020603050405020304" pitchFamily="18" charset="0"/>
                <a:cs typeface="Times New Roman" panose="02020603050405020304" pitchFamily="18" charset="0"/>
              </a:rPr>
              <a:t> processions and rallies in Dhaka. </a:t>
            </a:r>
          </a:p>
          <a:p>
            <a:endParaRPr lang="en-US" dirty="0"/>
          </a:p>
        </p:txBody>
      </p:sp>
      <p:sp>
        <p:nvSpPr>
          <p:cNvPr id="5" name="Title 1">
            <a:extLst>
              <a:ext uri="{FF2B5EF4-FFF2-40B4-BE49-F238E27FC236}">
                <a16:creationId xmlns="" xmlns:a16="http://schemas.microsoft.com/office/drawing/2014/main" id="{D5DE23F2-3C1B-D244-AEE5-A5786FB60B72}"/>
              </a:ext>
            </a:extLst>
          </p:cNvPr>
          <p:cNvSpPr>
            <a:spLocks noGrp="1"/>
          </p:cNvSpPr>
          <p:nvPr>
            <p:ph type="title"/>
          </p:nvPr>
        </p:nvSpPr>
        <p:spPr>
          <a:xfrm>
            <a:off x="1097280" y="914400"/>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EARLY STAGES OF THE MOVEMENT</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292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75767"/>
            <a:ext cx="10058400" cy="1450757"/>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EARLY STAGES OF THE MOVEMENT</a:t>
            </a:r>
            <a:endParaRPr lang="en-US" sz="3200" dirty="0"/>
          </a:p>
        </p:txBody>
      </p:sp>
      <p:sp>
        <p:nvSpPr>
          <p:cNvPr id="3" name="Content Placeholder 2"/>
          <p:cNvSpPr>
            <a:spLocks noGrp="1"/>
          </p:cNvSpPr>
          <p:nvPr>
            <p:ph idx="1"/>
          </p:nvPr>
        </p:nvSpPr>
        <p:spPr>
          <a:xfrm>
            <a:off x="6899564" y="2021651"/>
            <a:ext cx="4256115" cy="4043005"/>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first </a:t>
            </a:r>
            <a:r>
              <a:rPr lang="en-US" dirty="0" err="1">
                <a:solidFill>
                  <a:schemeClr val="tx1"/>
                </a:solidFill>
                <a:latin typeface="Times New Roman" panose="02020603050405020304" pitchFamily="18" charset="0"/>
                <a:cs typeface="Times New Roman" panose="02020603050405020304" pitchFamily="18" charset="0"/>
              </a:rPr>
              <a:t>Rastrabhasa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Sangram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Parished</a:t>
            </a:r>
            <a:r>
              <a:rPr lang="en-US" dirty="0">
                <a:solidFill>
                  <a:schemeClr val="tx1"/>
                </a:solidFill>
                <a:latin typeface="Times New Roman" panose="02020603050405020304" pitchFamily="18" charset="0"/>
                <a:cs typeface="Times New Roman" panose="02020603050405020304" pitchFamily="18" charset="0"/>
              </a:rPr>
              <a:t> (National Language Action Committee), an </a:t>
            </a:r>
            <a:r>
              <a:rPr lang="en-US" dirty="0" err="1">
                <a:solidFill>
                  <a:schemeClr val="tx1"/>
                </a:solidFill>
                <a:latin typeface="Times New Roman" panose="02020603050405020304" pitchFamily="18" charset="0"/>
                <a:cs typeface="Times New Roman" panose="02020603050405020304" pitchFamily="18" charset="0"/>
              </a:rPr>
              <a:t>organisation</a:t>
            </a:r>
            <a:r>
              <a:rPr lang="en-US" dirty="0">
                <a:solidFill>
                  <a:schemeClr val="tx1"/>
                </a:solidFill>
                <a:latin typeface="Times New Roman" panose="02020603050405020304" pitchFamily="18" charset="0"/>
                <a:cs typeface="Times New Roman" panose="02020603050405020304" pitchFamily="18" charset="0"/>
              </a:rPr>
              <a:t> in </a:t>
            </a:r>
            <a:r>
              <a:rPr lang="en-US" dirty="0" err="1">
                <a:solidFill>
                  <a:schemeClr val="tx1"/>
                </a:solidFill>
                <a:latin typeface="Times New Roman" panose="02020603050405020304" pitchFamily="18" charset="0"/>
                <a:cs typeface="Times New Roman" panose="02020603050405020304" pitchFamily="18" charset="0"/>
              </a:rPr>
              <a:t>favour</a:t>
            </a:r>
            <a:r>
              <a:rPr lang="en-US" dirty="0">
                <a:solidFill>
                  <a:schemeClr val="tx1"/>
                </a:solidFill>
                <a:latin typeface="Times New Roman" panose="02020603050405020304" pitchFamily="18" charset="0"/>
                <a:cs typeface="Times New Roman" panose="02020603050405020304" pitchFamily="18" charset="0"/>
              </a:rPr>
              <a:t> of Bengali as a state language was formed towards the end of December 1947. Professor </a:t>
            </a:r>
            <a:r>
              <a:rPr lang="en-US" dirty="0" err="1">
                <a:solidFill>
                  <a:schemeClr val="tx1"/>
                </a:solidFill>
                <a:latin typeface="Times New Roman" panose="02020603050405020304" pitchFamily="18" charset="0"/>
                <a:cs typeface="Times New Roman" panose="02020603050405020304" pitchFamily="18" charset="0"/>
              </a:rPr>
              <a:t>Nurul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Haq</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Bhuiyan</a:t>
            </a:r>
            <a:r>
              <a:rPr lang="en-US" dirty="0">
                <a:solidFill>
                  <a:schemeClr val="tx1"/>
                </a:solidFill>
                <a:latin typeface="Times New Roman" panose="02020603050405020304" pitchFamily="18" charset="0"/>
                <a:cs typeface="Times New Roman" panose="02020603050405020304" pitchFamily="18" charset="0"/>
              </a:rPr>
              <a:t> of the </a:t>
            </a:r>
            <a:r>
              <a:rPr lang="en-US" dirty="0" err="1">
                <a:solidFill>
                  <a:schemeClr val="tx1"/>
                </a:solidFill>
                <a:latin typeface="Times New Roman" panose="02020603050405020304" pitchFamily="18" charset="0"/>
                <a:cs typeface="Times New Roman" panose="02020603050405020304" pitchFamily="18" charset="0"/>
              </a:rPr>
              <a:t>Tamaddun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Majlish</a:t>
            </a:r>
            <a:r>
              <a:rPr lang="en-US" dirty="0">
                <a:solidFill>
                  <a:schemeClr val="tx1"/>
                </a:solidFill>
                <a:latin typeface="Times New Roman" panose="02020603050405020304" pitchFamily="18" charset="0"/>
                <a:cs typeface="Times New Roman" panose="02020603050405020304" pitchFamily="18" charset="0"/>
              </a:rPr>
              <a:t> convened the committee. Later, Parliament member </a:t>
            </a:r>
            <a:r>
              <a:rPr lang="en-US" dirty="0" err="1">
                <a:solidFill>
                  <a:schemeClr val="tx1"/>
                </a:solidFill>
                <a:latin typeface="Times New Roman" panose="02020603050405020304" pitchFamily="18" charset="0"/>
                <a:cs typeface="Times New Roman" panose="02020603050405020304" pitchFamily="18" charset="0"/>
              </a:rPr>
              <a:t>Shamsul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Huq</a:t>
            </a:r>
            <a:r>
              <a:rPr lang="en-US" dirty="0">
                <a:solidFill>
                  <a:schemeClr val="tx1"/>
                </a:solidFill>
                <a:latin typeface="Times New Roman" panose="02020603050405020304" pitchFamily="18" charset="0"/>
                <a:cs typeface="Times New Roman" panose="02020603050405020304" pitchFamily="18" charset="0"/>
              </a:rPr>
              <a:t> convened a new committee to push for Bengali as a state language</a:t>
            </a:r>
            <a:endParaRPr lang="en-US" dirty="0">
              <a:solidFill>
                <a:schemeClr val="tx1"/>
              </a:solidFill>
            </a:endParaRPr>
          </a:p>
        </p:txBody>
      </p:sp>
      <p:pic>
        <p:nvPicPr>
          <p:cNvPr id="2054" name="Picture 6" descr="Bhasha Andolon (Bangladesh language movement 1948-1952) - 8 Point Agreement  - History of Banglade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21651"/>
            <a:ext cx="5802284" cy="389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56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FB1E69A-5F04-B64E-8BB9-942F1862D986}"/>
              </a:ext>
            </a:extLst>
          </p:cNvPr>
          <p:cNvSpPr>
            <a:spLocks noGrp="1"/>
          </p:cNvSpPr>
          <p:nvPr>
            <p:ph idx="1"/>
          </p:nvPr>
        </p:nvSpPr>
        <p:spPr/>
        <p:txBody>
          <a:bodyPr/>
          <a:lstStyle/>
          <a:p>
            <a:pPr marL="571500" indent="-3937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Assembly member </a:t>
            </a:r>
            <a:r>
              <a:rPr lang="en-US" dirty="0" err="1">
                <a:solidFill>
                  <a:schemeClr val="tx1"/>
                </a:solidFill>
                <a:latin typeface="Times New Roman" panose="02020603050405020304" pitchFamily="18" charset="0"/>
                <a:cs typeface="Times New Roman" panose="02020603050405020304" pitchFamily="18" charset="0"/>
              </a:rPr>
              <a:t>Dhirendranath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Datta</a:t>
            </a:r>
            <a:r>
              <a:rPr lang="en-US" dirty="0">
                <a:solidFill>
                  <a:schemeClr val="tx1"/>
                </a:solidFill>
                <a:latin typeface="Times New Roman" panose="02020603050405020304" pitchFamily="18" charset="0"/>
                <a:cs typeface="Times New Roman" panose="02020603050405020304" pitchFamily="18" charset="0"/>
              </a:rPr>
              <a:t> proposed legislation in the Constitute Assembly of Pakistan to allow members to speak in Bengali and authorize its use for official purposes. </a:t>
            </a:r>
            <a:r>
              <a:rPr lang="en-US" dirty="0" err="1">
                <a:solidFill>
                  <a:schemeClr val="tx1"/>
                </a:solidFill>
                <a:latin typeface="Times New Roman" panose="02020603050405020304" pitchFamily="18" charset="0"/>
                <a:cs typeface="Times New Roman" panose="02020603050405020304" pitchFamily="18" charset="0"/>
              </a:rPr>
              <a:t>Datta's</a:t>
            </a:r>
            <a:r>
              <a:rPr lang="en-US" dirty="0">
                <a:solidFill>
                  <a:schemeClr val="tx1"/>
                </a:solidFill>
                <a:latin typeface="Times New Roman" panose="02020603050405020304" pitchFamily="18" charset="0"/>
                <a:cs typeface="Times New Roman" panose="02020603050405020304" pitchFamily="18" charset="0"/>
              </a:rPr>
              <a:t> proposal was supported by legislators </a:t>
            </a:r>
            <a:r>
              <a:rPr lang="en-US" dirty="0" err="1">
                <a:solidFill>
                  <a:schemeClr val="tx1"/>
                </a:solidFill>
                <a:latin typeface="Times New Roman" panose="02020603050405020304" pitchFamily="18" charset="0"/>
                <a:cs typeface="Times New Roman" panose="02020603050405020304" pitchFamily="18" charset="0"/>
              </a:rPr>
              <a:t>Prem</a:t>
            </a:r>
            <a:r>
              <a:rPr lang="en-US" dirty="0">
                <a:solidFill>
                  <a:schemeClr val="tx1"/>
                </a:solidFill>
                <a:latin typeface="Times New Roman" panose="02020603050405020304" pitchFamily="18" charset="0"/>
                <a:cs typeface="Times New Roman" panose="02020603050405020304" pitchFamily="18" charset="0"/>
              </a:rPr>
              <a:t> Hari Burman, Bhupendra </a:t>
            </a:r>
            <a:r>
              <a:rPr lang="en-US" dirty="0" err="1">
                <a:solidFill>
                  <a:schemeClr val="tx1"/>
                </a:solidFill>
                <a:latin typeface="Times New Roman" panose="02020603050405020304" pitchFamily="18" charset="0"/>
                <a:cs typeface="Times New Roman" panose="02020603050405020304" pitchFamily="18" charset="0"/>
              </a:rPr>
              <a:t>Kumer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Datta</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Sris</a:t>
            </a:r>
            <a:r>
              <a:rPr lang="en-US" dirty="0">
                <a:solidFill>
                  <a:schemeClr val="tx1"/>
                </a:solidFill>
                <a:latin typeface="Times New Roman" panose="02020603050405020304" pitchFamily="18" charset="0"/>
                <a:cs typeface="Times New Roman" panose="02020603050405020304" pitchFamily="18" charset="0"/>
              </a:rPr>
              <a:t> Chandra </a:t>
            </a:r>
            <a:r>
              <a:rPr lang="en-US" dirty="0" err="1">
                <a:solidFill>
                  <a:schemeClr val="tx1"/>
                </a:solidFill>
                <a:latin typeface="Times New Roman" panose="02020603050405020304" pitchFamily="18" charset="0"/>
                <a:cs typeface="Times New Roman" panose="02020603050405020304" pitchFamily="18" charset="0"/>
              </a:rPr>
              <a:t>Chattaopadhyaya</a:t>
            </a:r>
            <a:r>
              <a:rPr lang="en-US" dirty="0">
                <a:solidFill>
                  <a:schemeClr val="tx1"/>
                </a:solidFill>
                <a:latin typeface="Times New Roman" panose="02020603050405020304" pitchFamily="18" charset="0"/>
                <a:cs typeface="Times New Roman" panose="02020603050405020304" pitchFamily="18" charset="0"/>
              </a:rPr>
              <a:t> of East Bengal, as well as the people from the region.</a:t>
            </a:r>
          </a:p>
          <a:p>
            <a:pPr marL="571500" indent="-393700"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Prime minister Liaquat Ali Khan and the Muslim League denounced the proposal as an attempt to divide the Pakistani people.  </a:t>
            </a:r>
          </a:p>
          <a:p>
            <a:endParaRPr lang="en-US" dirty="0"/>
          </a:p>
        </p:txBody>
      </p:sp>
      <p:sp>
        <p:nvSpPr>
          <p:cNvPr id="5" name="Title 1">
            <a:extLst>
              <a:ext uri="{FF2B5EF4-FFF2-40B4-BE49-F238E27FC236}">
                <a16:creationId xmlns="" xmlns:a16="http://schemas.microsoft.com/office/drawing/2014/main" id="{EB856EF9-5A11-B540-97B6-875838F9C695}"/>
              </a:ext>
            </a:extLst>
          </p:cNvPr>
          <p:cNvSpPr>
            <a:spLocks noGrp="1"/>
          </p:cNvSpPr>
          <p:nvPr>
            <p:ph type="title"/>
          </p:nvPr>
        </p:nvSpPr>
        <p:spPr>
          <a:xfrm>
            <a:off x="1097280" y="914400"/>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EARLY STAGES OF THE MOVEMENT</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26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0E2F0A-759D-6C4E-84AA-1CCB23FB36A5}"/>
              </a:ext>
            </a:extLst>
          </p:cNvPr>
          <p:cNvSpPr>
            <a:spLocks noGrp="1"/>
          </p:cNvSpPr>
          <p:nvPr>
            <p:ph idx="1"/>
          </p:nvPr>
        </p:nvSpPr>
        <p:spPr>
          <a:xfrm>
            <a:off x="7204365" y="1995055"/>
            <a:ext cx="3951315" cy="3962399"/>
          </a:xfrm>
        </p:spPr>
        <p:txBody>
          <a:bodyPr>
            <a:normAutofit fontScale="85000" lnSpcReduction="10000"/>
          </a:bodyPr>
          <a:lstStyle/>
          <a:p>
            <a:pPr marL="215900" indent="0" algn="just">
              <a:spcBef>
                <a:spcPts val="600"/>
              </a:spcBef>
              <a:spcAft>
                <a:spcPts val="0"/>
              </a:spcAft>
              <a:buNone/>
            </a:pPr>
            <a:r>
              <a:rPr lang="en-US" dirty="0" smtClean="0">
                <a:solidFill>
                  <a:schemeClr val="tx1"/>
                </a:solidFill>
                <a:latin typeface="Times New Roman" panose="02020603050405020304" pitchFamily="18" charset="0"/>
                <a:cs typeface="Times New Roman" panose="02020603050405020304" pitchFamily="18" charset="0"/>
              </a:rPr>
              <a:t>Students </a:t>
            </a:r>
            <a:r>
              <a:rPr lang="en-US" dirty="0">
                <a:solidFill>
                  <a:schemeClr val="tx1"/>
                </a:solidFill>
                <a:latin typeface="Times New Roman" panose="02020603050405020304" pitchFamily="18" charset="0"/>
                <a:cs typeface="Times New Roman" panose="02020603050405020304" pitchFamily="18" charset="0"/>
              </a:rPr>
              <a:t>of the University of Dhaka and other colleges of the city organized a general strike on 11 March 1948 to protest the omission of the Bengali language from official use, including coins, stamps and recruitment tests for the navy. </a:t>
            </a:r>
          </a:p>
          <a:p>
            <a:pPr marL="215900" indent="0" algn="just">
              <a:spcBef>
                <a:spcPts val="60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The objective of the movement was to declare the Bengali would be an official language of the Dominion of Pakistan. Political leaders such as Shamsul Huq, </a:t>
            </a:r>
            <a:r>
              <a:rPr lang="en-US" dirty="0" err="1">
                <a:solidFill>
                  <a:schemeClr val="tx1"/>
                </a:solidFill>
                <a:latin typeface="Times New Roman" panose="02020603050405020304" pitchFamily="18" charset="0"/>
                <a:cs typeface="Times New Roman" panose="02020603050405020304" pitchFamily="18" charset="0"/>
              </a:rPr>
              <a:t>Shawkat</a:t>
            </a:r>
            <a:r>
              <a:rPr lang="en-US" dirty="0">
                <a:solidFill>
                  <a:schemeClr val="tx1"/>
                </a:solidFill>
                <a:latin typeface="Times New Roman" panose="02020603050405020304" pitchFamily="18" charset="0"/>
                <a:cs typeface="Times New Roman" panose="02020603050405020304" pitchFamily="18" charset="0"/>
              </a:rPr>
              <a:t> Ali, M </a:t>
            </a:r>
            <a:r>
              <a:rPr lang="en-US" dirty="0" err="1">
                <a:solidFill>
                  <a:schemeClr val="tx1"/>
                </a:solidFill>
                <a:latin typeface="Times New Roman" panose="02020603050405020304" pitchFamily="18" charset="0"/>
                <a:cs typeface="Times New Roman" panose="02020603050405020304" pitchFamily="18" charset="0"/>
              </a:rPr>
              <a:t>Sirajul</a:t>
            </a:r>
            <a:r>
              <a:rPr lang="en-US" dirty="0">
                <a:solidFill>
                  <a:schemeClr val="tx1"/>
                </a:solidFill>
                <a:latin typeface="Times New Roman" panose="02020603050405020304" pitchFamily="18" charset="0"/>
                <a:cs typeface="Times New Roman" panose="02020603050405020304" pitchFamily="18" charset="0"/>
              </a:rPr>
              <a:t> Islam, </a:t>
            </a:r>
            <a:r>
              <a:rPr lang="en-US" dirty="0" err="1">
                <a:solidFill>
                  <a:schemeClr val="tx1"/>
                </a:solidFill>
                <a:latin typeface="Times New Roman" panose="02020603050405020304" pitchFamily="18" charset="0"/>
                <a:cs typeface="Times New Roman" panose="02020603050405020304" pitchFamily="18" charset="0"/>
              </a:rPr>
              <a:t>Kazi</a:t>
            </a:r>
            <a:r>
              <a:rPr lang="en-US" dirty="0">
                <a:solidFill>
                  <a:schemeClr val="tx1"/>
                </a:solidFill>
                <a:latin typeface="Times New Roman" panose="02020603050405020304" pitchFamily="18" charset="0"/>
                <a:cs typeface="Times New Roman" panose="02020603050405020304" pitchFamily="18" charset="0"/>
              </a:rPr>
              <a:t> Golam Mahboob, Oli </a:t>
            </a:r>
            <a:r>
              <a:rPr lang="en-US" dirty="0" err="1">
                <a:solidFill>
                  <a:schemeClr val="tx1"/>
                </a:solidFill>
                <a:latin typeface="Times New Roman" panose="02020603050405020304" pitchFamily="18" charset="0"/>
                <a:cs typeface="Times New Roman" panose="02020603050405020304" pitchFamily="18" charset="0"/>
              </a:rPr>
              <a:t>Ahad</a:t>
            </a:r>
            <a:r>
              <a:rPr lang="en-US" dirty="0">
                <a:solidFill>
                  <a:schemeClr val="tx1"/>
                </a:solidFill>
                <a:latin typeface="Times New Roman" panose="02020603050405020304" pitchFamily="18" charset="0"/>
                <a:cs typeface="Times New Roman" panose="02020603050405020304" pitchFamily="18" charset="0"/>
              </a:rPr>
              <a:t>, Abdul </a:t>
            </a:r>
            <a:r>
              <a:rPr lang="en-US" dirty="0" err="1">
                <a:solidFill>
                  <a:schemeClr val="tx1"/>
                </a:solidFill>
                <a:latin typeface="Times New Roman" panose="02020603050405020304" pitchFamily="18" charset="0"/>
                <a:cs typeface="Times New Roman" panose="02020603050405020304" pitchFamily="18" charset="0"/>
              </a:rPr>
              <a:t>Wahed</a:t>
            </a:r>
            <a:r>
              <a:rPr lang="en-US" dirty="0">
                <a:solidFill>
                  <a:schemeClr val="tx1"/>
                </a:solidFill>
                <a:latin typeface="Times New Roman" panose="02020603050405020304" pitchFamily="18" charset="0"/>
                <a:cs typeface="Times New Roman" panose="02020603050405020304" pitchFamily="18" charset="0"/>
              </a:rPr>
              <a:t> and others were arrested during the rallies. Rally leader Mohammad </a:t>
            </a:r>
            <a:r>
              <a:rPr lang="en-US" dirty="0" err="1">
                <a:solidFill>
                  <a:schemeClr val="tx1"/>
                </a:solidFill>
                <a:latin typeface="Times New Roman" panose="02020603050405020304" pitchFamily="18" charset="0"/>
                <a:cs typeface="Times New Roman" panose="02020603050405020304" pitchFamily="18" charset="0"/>
              </a:rPr>
              <a:t>Toaha</a:t>
            </a:r>
            <a:r>
              <a:rPr lang="en-US" dirty="0">
                <a:solidFill>
                  <a:schemeClr val="tx1"/>
                </a:solidFill>
                <a:latin typeface="Times New Roman" panose="02020603050405020304" pitchFamily="18" charset="0"/>
                <a:cs typeface="Times New Roman" panose="02020603050405020304" pitchFamily="18" charset="0"/>
              </a:rPr>
              <a:t> was </a:t>
            </a:r>
            <a:r>
              <a:rPr lang="en-US" dirty="0" err="1" smtClean="0">
                <a:solidFill>
                  <a:schemeClr val="tx1"/>
                </a:solidFill>
                <a:latin typeface="Times New Roman" panose="02020603050405020304" pitchFamily="18" charset="0"/>
                <a:cs typeface="Times New Roman" panose="02020603050405020304" pitchFamily="18" charset="0"/>
              </a:rPr>
              <a:t>hospitalised</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after attempting to snatch a rifle from a police officer. Student leaders, including Abdul </a:t>
            </a:r>
            <a:r>
              <a:rPr lang="en-US" dirty="0" err="1">
                <a:solidFill>
                  <a:schemeClr val="tx1"/>
                </a:solidFill>
                <a:latin typeface="Times New Roman" panose="02020603050405020304" pitchFamily="18" charset="0"/>
                <a:cs typeface="Times New Roman" panose="02020603050405020304" pitchFamily="18" charset="0"/>
              </a:rPr>
              <a:t>Matin</a:t>
            </a:r>
            <a:r>
              <a:rPr lang="en-US" dirty="0">
                <a:solidFill>
                  <a:schemeClr val="tx1"/>
                </a:solidFill>
                <a:latin typeface="Times New Roman" panose="02020603050405020304" pitchFamily="18" charset="0"/>
                <a:cs typeface="Times New Roman" panose="02020603050405020304" pitchFamily="18" charset="0"/>
              </a:rPr>
              <a:t> and Abdul Malek </a:t>
            </a:r>
            <a:r>
              <a:rPr lang="en-US" dirty="0" err="1">
                <a:solidFill>
                  <a:schemeClr val="tx1"/>
                </a:solidFill>
                <a:latin typeface="Times New Roman" panose="02020603050405020304" pitchFamily="18" charset="0"/>
                <a:cs typeface="Times New Roman" panose="02020603050405020304" pitchFamily="18" charset="0"/>
              </a:rPr>
              <a:t>Ukil</a:t>
            </a:r>
            <a:r>
              <a:rPr lang="en-US" dirty="0">
                <a:solidFill>
                  <a:schemeClr val="tx1"/>
                </a:solidFill>
                <a:latin typeface="Times New Roman" panose="02020603050405020304" pitchFamily="18" charset="0"/>
                <a:cs typeface="Times New Roman" panose="02020603050405020304" pitchFamily="18" charset="0"/>
              </a:rPr>
              <a:t> took part in the procession.</a:t>
            </a:r>
          </a:p>
          <a:p>
            <a:endParaRPr lang="en-US" dirty="0"/>
          </a:p>
        </p:txBody>
      </p:sp>
      <p:sp>
        <p:nvSpPr>
          <p:cNvPr id="5" name="Title 1">
            <a:extLst>
              <a:ext uri="{FF2B5EF4-FFF2-40B4-BE49-F238E27FC236}">
                <a16:creationId xmlns="" xmlns:a16="http://schemas.microsoft.com/office/drawing/2014/main" id="{D3677B94-CC8B-4B40-BAF3-7B4AF73BA57D}"/>
              </a:ext>
            </a:extLst>
          </p:cNvPr>
          <p:cNvSpPr>
            <a:spLocks noGrp="1"/>
          </p:cNvSpPr>
          <p:nvPr>
            <p:ph type="title"/>
          </p:nvPr>
        </p:nvSpPr>
        <p:spPr>
          <a:xfrm>
            <a:off x="1154083" y="886691"/>
            <a:ext cx="10058400" cy="896579"/>
          </a:xfrm>
        </p:spPr>
        <p:txBody>
          <a:bodyPr>
            <a:normAutofit fontScale="90000"/>
          </a:bodyPr>
          <a:lstStyle/>
          <a:p>
            <a:pPr algn="ct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smtClean="0">
                <a:solidFill>
                  <a:srgbClr val="002060"/>
                </a:solidFill>
                <a:latin typeface="Times New Roman" panose="02020603050405020304" pitchFamily="18" charset="0"/>
                <a:cs typeface="Times New Roman" panose="02020603050405020304" pitchFamily="18" charset="0"/>
              </a:rPr>
              <a:t/>
            </a:r>
            <a:br>
              <a:rPr lang="en-US" sz="3200" b="1" i="1" dirty="0" smtClean="0">
                <a:solidFill>
                  <a:srgbClr val="002060"/>
                </a:solidFill>
                <a:latin typeface="Times New Roman" panose="02020603050405020304" pitchFamily="18" charset="0"/>
                <a:cs typeface="Times New Roman" panose="02020603050405020304" pitchFamily="18" charset="0"/>
              </a:rPr>
            </a:br>
            <a:r>
              <a:rPr lang="en-US" sz="3200" b="1" i="1" dirty="0">
                <a:solidFill>
                  <a:srgbClr val="002060"/>
                </a:solidFill>
                <a:latin typeface="Times New Roman" panose="02020603050405020304" pitchFamily="18" charset="0"/>
                <a:cs typeface="Times New Roman" panose="02020603050405020304" pitchFamily="18" charset="0"/>
              </a:rPr>
              <a:t/>
            </a:r>
            <a:br>
              <a:rPr lang="en-US" sz="3200" b="1" i="1" dirty="0">
                <a:solidFill>
                  <a:srgbClr val="002060"/>
                </a:solidFill>
                <a:latin typeface="Times New Roman" panose="02020603050405020304" pitchFamily="18" charset="0"/>
                <a:cs typeface="Times New Roman" panose="02020603050405020304" pitchFamily="18" charset="0"/>
              </a:rPr>
            </a:br>
            <a:r>
              <a:rPr lang="en-US" sz="3600" b="1" dirty="0" smtClean="0">
                <a:solidFill>
                  <a:srgbClr val="C00000"/>
                </a:solidFill>
                <a:latin typeface="Times New Roman" panose="02020603050405020304" pitchFamily="18" charset="0"/>
                <a:cs typeface="Times New Roman" panose="02020603050405020304" pitchFamily="18" charset="0"/>
              </a:rPr>
              <a:t>AGITATIONS OF 1948</a:t>
            </a:r>
            <a:r>
              <a:rPr lang="en-US" sz="1600" b="1" i="1" dirty="0">
                <a:solidFill>
                  <a:srgbClr val="002060"/>
                </a:solidFill>
                <a:latin typeface="Times New Roman" panose="02020603050405020304" pitchFamily="18" charset="0"/>
                <a:cs typeface="Times New Roman" panose="02020603050405020304" pitchFamily="18" charset="0"/>
              </a:rPr>
              <a:t/>
            </a:r>
            <a:br>
              <a:rPr lang="en-US" sz="1600" b="1" i="1" dirty="0">
                <a:solidFill>
                  <a:srgbClr val="002060"/>
                </a:solidFill>
                <a:latin typeface="Times New Roman" panose="02020603050405020304" pitchFamily="18" charset="0"/>
                <a:cs typeface="Times New Roman" panose="02020603050405020304" pitchFamily="18" charset="0"/>
              </a:rPr>
            </a:b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6" name="Picture 2" descr="Language Development (1948-1956) : The foundation behind the Global Mother  Language 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1" y="1934094"/>
            <a:ext cx="6107084"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367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605F404-DA97-F24A-A160-5F4A60C66A7F}"/>
              </a:ext>
            </a:extLst>
          </p:cNvPr>
          <p:cNvSpPr>
            <a:spLocks noGrp="1"/>
          </p:cNvSpPr>
          <p:nvPr>
            <p:ph idx="1"/>
          </p:nvPr>
        </p:nvSpPr>
        <p:spPr>
          <a:xfrm>
            <a:off x="7245927" y="1845734"/>
            <a:ext cx="3909752" cy="4023360"/>
          </a:xfrm>
        </p:spPr>
        <p:txBody>
          <a:bodyPr>
            <a:normAutofit fontScale="85000" lnSpcReduction="20000"/>
          </a:bodyPr>
          <a:lstStyle/>
          <a:p>
            <a:pPr marL="215900" indent="0" algn="just">
              <a:buNone/>
            </a:pPr>
            <a:endParaRPr lang="en-US" dirty="0" smtClean="0">
              <a:solidFill>
                <a:schemeClr val="tx1"/>
              </a:solidFill>
              <a:latin typeface="Times New Roman" panose="02020603050405020304" pitchFamily="18" charset="0"/>
              <a:cs typeface="Times New Roman" panose="02020603050405020304" pitchFamily="18" charset="0"/>
            </a:endParaRPr>
          </a:p>
          <a:p>
            <a:pPr marL="215900" indent="0" algn="just">
              <a:buNone/>
            </a:pPr>
            <a:r>
              <a:rPr lang="en-US" dirty="0" smtClean="0">
                <a:solidFill>
                  <a:schemeClr val="tx1"/>
                </a:solidFill>
                <a:latin typeface="Times New Roman" panose="02020603050405020304" pitchFamily="18" charset="0"/>
                <a:cs typeface="Times New Roman" panose="02020603050405020304" pitchFamily="18" charset="0"/>
              </a:rPr>
              <a:t>On </a:t>
            </a:r>
            <a:r>
              <a:rPr lang="en-US" dirty="0">
                <a:solidFill>
                  <a:schemeClr val="tx1"/>
                </a:solidFill>
                <a:latin typeface="Times New Roman" panose="02020603050405020304" pitchFamily="18" charset="0"/>
                <a:cs typeface="Times New Roman" panose="02020603050405020304" pitchFamily="18" charset="0"/>
              </a:rPr>
              <a:t>the afternoon of 11 March, a meeting was held to protest police brutality and arrests. A group of students marching toward chief minister Khawaja </a:t>
            </a:r>
            <a:r>
              <a:rPr lang="en-US" dirty="0" err="1">
                <a:solidFill>
                  <a:schemeClr val="tx1"/>
                </a:solidFill>
                <a:latin typeface="Times New Roman" panose="02020603050405020304" pitchFamily="18" charset="0"/>
                <a:cs typeface="Times New Roman" panose="02020603050405020304" pitchFamily="18" charset="0"/>
              </a:rPr>
              <a:t>Nazimuddin's</a:t>
            </a:r>
            <a:r>
              <a:rPr lang="en-US" dirty="0">
                <a:solidFill>
                  <a:schemeClr val="tx1"/>
                </a:solidFill>
                <a:latin typeface="Times New Roman" panose="02020603050405020304" pitchFamily="18" charset="0"/>
                <a:cs typeface="Times New Roman" panose="02020603050405020304" pitchFamily="18" charset="0"/>
              </a:rPr>
              <a:t> house was stopped in front of the Dhaka High Court. The rally changed its direction and moved in the direction of the Secretariat building. Police attacked the procession injuring several students and leaders, including A. K. </a:t>
            </a:r>
            <a:r>
              <a:rPr lang="en-US" dirty="0" err="1">
                <a:solidFill>
                  <a:schemeClr val="tx1"/>
                </a:solidFill>
                <a:latin typeface="Times New Roman" panose="02020603050405020304" pitchFamily="18" charset="0"/>
                <a:cs typeface="Times New Roman" panose="02020603050405020304" pitchFamily="18" charset="0"/>
              </a:rPr>
              <a:t>Fazlul</a:t>
            </a:r>
            <a:r>
              <a:rPr lang="en-US" dirty="0">
                <a:solidFill>
                  <a:schemeClr val="tx1"/>
                </a:solidFill>
                <a:latin typeface="Times New Roman" panose="02020603050405020304" pitchFamily="18" charset="0"/>
                <a:cs typeface="Times New Roman" panose="02020603050405020304" pitchFamily="18" charset="0"/>
              </a:rPr>
              <a:t> Huq. Continuing strikes were observed the following four days. Under such circumstances, the chief minister </a:t>
            </a:r>
            <a:r>
              <a:rPr lang="en-US" dirty="0" err="1">
                <a:solidFill>
                  <a:schemeClr val="tx1"/>
                </a:solidFill>
                <a:latin typeface="Times New Roman" panose="02020603050405020304" pitchFamily="18" charset="0"/>
                <a:cs typeface="Times New Roman" panose="02020603050405020304" pitchFamily="18" charset="0"/>
              </a:rPr>
              <a:t>Nazimuddin</a:t>
            </a:r>
            <a:r>
              <a:rPr lang="en-US" dirty="0">
                <a:solidFill>
                  <a:schemeClr val="tx1"/>
                </a:solidFill>
                <a:latin typeface="Times New Roman" panose="02020603050405020304" pitchFamily="18" charset="0"/>
                <a:cs typeface="Times New Roman" panose="02020603050405020304" pitchFamily="18" charset="0"/>
              </a:rPr>
              <a:t> signed an accord with the student leaders agreeing to some terms and conditions without complying with the demand that Bengali be made a state language. </a:t>
            </a:r>
          </a:p>
          <a:p>
            <a:pPr algn="just"/>
            <a:endParaRPr lang="en-US" dirty="0"/>
          </a:p>
        </p:txBody>
      </p:sp>
      <p:sp>
        <p:nvSpPr>
          <p:cNvPr id="5" name="Title 1">
            <a:extLst>
              <a:ext uri="{FF2B5EF4-FFF2-40B4-BE49-F238E27FC236}">
                <a16:creationId xmlns="" xmlns:a16="http://schemas.microsoft.com/office/drawing/2014/main" id="{3CC3FD75-6799-B94E-8276-7D9F370944B4}"/>
              </a:ext>
            </a:extLst>
          </p:cNvPr>
          <p:cNvSpPr>
            <a:spLocks noGrp="1"/>
          </p:cNvSpPr>
          <p:nvPr>
            <p:ph type="title"/>
          </p:nvPr>
        </p:nvSpPr>
        <p:spPr>
          <a:xfrm>
            <a:off x="1097280" y="914400"/>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AGITATIONS OF 1948</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3074" name="Picture 2" descr="Bangladesh's Civil Resistance: The Case of 1952 Language Mov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9" y="1845734"/>
            <a:ext cx="6148648"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4005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10965</TotalTime>
  <Words>950</Words>
  <Application>Microsoft Office PowerPoint</Application>
  <PresentationFormat>Widescreen</PresentationFormat>
  <Paragraphs>74</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Bangla MN</vt:lpstr>
      <vt:lpstr>Britannic Bold</vt:lpstr>
      <vt:lpstr>Calibri</vt:lpstr>
      <vt:lpstr>Calibri Light</vt:lpstr>
      <vt:lpstr>Franklin Gothic Book</vt:lpstr>
      <vt:lpstr>Times New Roman</vt:lpstr>
      <vt:lpstr>Wingdings</vt:lpstr>
      <vt:lpstr>Retrospect</vt:lpstr>
      <vt:lpstr>PowerPoint Presentation</vt:lpstr>
      <vt:lpstr>BACKGROUND OF LANGUAGE MOVEMENT - 1952</vt:lpstr>
      <vt:lpstr>EARLY STAGES OF THE MOVEMENT</vt:lpstr>
      <vt:lpstr>EARLY STAGES OF THE MOVEMENT</vt:lpstr>
      <vt:lpstr>EARLY STAGES OF THE MOVEMENT</vt:lpstr>
      <vt:lpstr>EARLY STAGES OF THE MOVEMENT</vt:lpstr>
      <vt:lpstr>EARLY STAGES OF THE MOVEMENT</vt:lpstr>
      <vt:lpstr>                    AGITATIONS OF 1948 </vt:lpstr>
      <vt:lpstr>AGITATIONS OF 1948</vt:lpstr>
      <vt:lpstr>GOVERNOR-GENERAL OF PAKISTAN MUHAMMAD ALI ZINNAH’S DECLARATION</vt:lpstr>
      <vt:lpstr>EVENTS OF 1952</vt:lpstr>
      <vt:lpstr>EVENTS OF 1952</vt:lpstr>
      <vt:lpstr>21 FEBRUARY 1952</vt:lpstr>
      <vt:lpstr>21 FEBRUARY 1952</vt:lpstr>
      <vt:lpstr>21 FEBRUARY 1952</vt:lpstr>
      <vt:lpstr>22 February 1952</vt:lpstr>
      <vt:lpstr>CONTINUED UNREST  OF LANGUAGE MOVEMENT</vt:lpstr>
      <vt:lpstr> EVENTS AFTER 1952 </vt:lpstr>
      <vt:lpstr> UNITED FRONT IN 1954 </vt:lpstr>
      <vt:lpstr>CONSTITUTIONAL STATUS AS A STATE LANGUAGE </vt:lpstr>
      <vt:lpstr>CONSTITUTIONAL STATUS AS A STATE LANGUAGE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1025</cp:revision>
  <cp:lastPrinted>2022-07-04T14:13:00Z</cp:lastPrinted>
  <dcterms:created xsi:type="dcterms:W3CDTF">2017-10-14T17:55:41Z</dcterms:created>
  <dcterms:modified xsi:type="dcterms:W3CDTF">2023-11-20T12:40:38Z</dcterms:modified>
</cp:coreProperties>
</file>